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8" r:id="rId1"/>
    <p:sldMasterId id="2147483739" r:id="rId2"/>
    <p:sldMasterId id="2147483751" r:id="rId3"/>
    <p:sldMasterId id="2147483766" r:id="rId4"/>
  </p:sldMasterIdLst>
  <p:notesMasterIdLst>
    <p:notesMasterId r:id="rId59"/>
  </p:notesMasterIdLst>
  <p:sldIdLst>
    <p:sldId id="256" r:id="rId5"/>
    <p:sldId id="257" r:id="rId6"/>
    <p:sldId id="258" r:id="rId7"/>
    <p:sldId id="494" r:id="rId8"/>
    <p:sldId id="498" r:id="rId9"/>
    <p:sldId id="499" r:id="rId10"/>
    <p:sldId id="500" r:id="rId11"/>
    <p:sldId id="501" r:id="rId12"/>
    <p:sldId id="502" r:id="rId13"/>
    <p:sldId id="503" r:id="rId14"/>
    <p:sldId id="504" r:id="rId15"/>
    <p:sldId id="505" r:id="rId16"/>
    <p:sldId id="506" r:id="rId17"/>
    <p:sldId id="507" r:id="rId18"/>
    <p:sldId id="496" r:id="rId19"/>
    <p:sldId id="509" r:id="rId20"/>
    <p:sldId id="508" r:id="rId21"/>
    <p:sldId id="510" r:id="rId22"/>
    <p:sldId id="511" r:id="rId23"/>
    <p:sldId id="512" r:id="rId24"/>
    <p:sldId id="513" r:id="rId25"/>
    <p:sldId id="514" r:id="rId26"/>
    <p:sldId id="515" r:id="rId27"/>
    <p:sldId id="516" r:id="rId28"/>
    <p:sldId id="517" r:id="rId29"/>
    <p:sldId id="518" r:id="rId30"/>
    <p:sldId id="497" r:id="rId31"/>
    <p:sldId id="519" r:id="rId32"/>
    <p:sldId id="520" r:id="rId33"/>
    <p:sldId id="521" r:id="rId34"/>
    <p:sldId id="522" r:id="rId35"/>
    <p:sldId id="523" r:id="rId36"/>
    <p:sldId id="524" r:id="rId37"/>
    <p:sldId id="259" r:id="rId38"/>
    <p:sldId id="525" r:id="rId39"/>
    <p:sldId id="526" r:id="rId40"/>
    <p:sldId id="527" r:id="rId41"/>
    <p:sldId id="528" r:id="rId42"/>
    <p:sldId id="529" r:id="rId43"/>
    <p:sldId id="530" r:id="rId44"/>
    <p:sldId id="531" r:id="rId45"/>
    <p:sldId id="532" r:id="rId46"/>
    <p:sldId id="533" r:id="rId47"/>
    <p:sldId id="534" r:id="rId48"/>
    <p:sldId id="535" r:id="rId49"/>
    <p:sldId id="536" r:id="rId50"/>
    <p:sldId id="537" r:id="rId51"/>
    <p:sldId id="538" r:id="rId52"/>
    <p:sldId id="539" r:id="rId53"/>
    <p:sldId id="540" r:id="rId54"/>
    <p:sldId id="541" r:id="rId55"/>
    <p:sldId id="542" r:id="rId56"/>
    <p:sldId id="543" r:id="rId57"/>
    <p:sldId id="781" r:id="rId5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50B507F-C832-4ECD-B5D2-F30ED90EE544}">
          <p14:sldIdLst>
            <p14:sldId id="256"/>
            <p14:sldId id="257"/>
            <p14:sldId id="258"/>
          </p14:sldIdLst>
        </p14:section>
        <p14:section name="Feb" id="{CCBB37FB-A0AB-4A81-8A32-455E5CDDF962}">
          <p14:sldIdLst>
            <p14:sldId id="494"/>
            <p14:sldId id="498"/>
            <p14:sldId id="499"/>
            <p14:sldId id="500"/>
            <p14:sldId id="501"/>
            <p14:sldId id="502"/>
            <p14:sldId id="503"/>
            <p14:sldId id="504"/>
            <p14:sldId id="505"/>
            <p14:sldId id="506"/>
            <p14:sldId id="507"/>
            <p14:sldId id="496"/>
            <p14:sldId id="509"/>
            <p14:sldId id="508"/>
            <p14:sldId id="510"/>
            <p14:sldId id="511"/>
            <p14:sldId id="512"/>
            <p14:sldId id="513"/>
            <p14:sldId id="514"/>
            <p14:sldId id="515"/>
            <p14:sldId id="516"/>
            <p14:sldId id="517"/>
            <p14:sldId id="518"/>
            <p14:sldId id="497"/>
            <p14:sldId id="519"/>
            <p14:sldId id="520"/>
            <p14:sldId id="521"/>
            <p14:sldId id="522"/>
            <p14:sldId id="523"/>
            <p14:sldId id="524"/>
          </p14:sldIdLst>
        </p14:section>
        <p14:section name="March" id="{3177473B-1258-4E9D-A8D7-9FBADB750DC1}">
          <p14:sldIdLst>
            <p14:sldId id="259"/>
            <p14:sldId id="525"/>
            <p14:sldId id="526"/>
            <p14:sldId id="527"/>
          </p14:sldIdLst>
        </p14:section>
        <p14:section name="MoM" id="{81C87F57-8706-44CE-996A-74F7FC857DC6}">
          <p14:sldIdLst>
            <p14:sldId id="528"/>
            <p14:sldId id="529"/>
            <p14:sldId id="530"/>
            <p14:sldId id="531"/>
            <p14:sldId id="532"/>
            <p14:sldId id="533"/>
            <p14:sldId id="534"/>
            <p14:sldId id="535"/>
            <p14:sldId id="536"/>
            <p14:sldId id="537"/>
            <p14:sldId id="538"/>
            <p14:sldId id="539"/>
            <p14:sldId id="540"/>
          </p14:sldIdLst>
        </p14:section>
        <p14:section name="planner" id="{E035DFCE-4D4E-4D95-9C0E-72B90C50A530}">
          <p14:sldIdLst>
            <p14:sldId id="541"/>
            <p14:sldId id="542"/>
          </p14:sldIdLst>
        </p14:section>
        <p14:section name="issues" id="{4741EBBE-E61B-4611-A7D8-0B180DE827AD}">
          <p14:sldIdLst>
            <p14:sldId id="543"/>
          </p14:sldIdLst>
        </p14:section>
        <p14:section name="Untitled Section" id="{B39D77C8-7305-4130-91D7-F04751F035AB}">
          <p14:sldIdLst>
            <p14:sldId id="78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069" userDrawn="1">
          <p15:clr>
            <a:srgbClr val="A4A3A4"/>
          </p15:clr>
        </p15:guide>
        <p15:guide id="2" pos="1232" userDrawn="1">
          <p15:clr>
            <a:srgbClr val="A4A3A4"/>
          </p15:clr>
        </p15:guide>
        <p15:guide id="3" pos="293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DCC1"/>
    <a:srgbClr val="CDCDD0"/>
    <a:srgbClr val="B7D9FB"/>
    <a:srgbClr val="696969"/>
    <a:srgbClr val="BCD9FA"/>
    <a:srgbClr val="C5D3ED"/>
    <a:srgbClr val="2E5496"/>
    <a:srgbClr val="90C4F8"/>
    <a:srgbClr val="3E99F2"/>
    <a:srgbClr val="AAD3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>
        <p:scale>
          <a:sx n="75" d="100"/>
          <a:sy n="75" d="100"/>
        </p:scale>
        <p:origin x="456" y="-240"/>
      </p:cViewPr>
      <p:guideLst>
        <p:guide orient="horz" pos="2069"/>
        <p:guide pos="1232"/>
        <p:guide pos="293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5" Type="http://schemas.openxmlformats.org/officeDocument/2006/relationships/slide" Target="slides/slide1.xml"/><Relationship Id="rId61" Type="http://schemas.openxmlformats.org/officeDocument/2006/relationships/viewProps" Target="viewProp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D39AD6-54C9-4DFE-A2D7-4C123B4B3A82}" type="datetimeFigureOut">
              <a:rPr lang="en-IN" smtClean="0"/>
              <a:t>28-04-2022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6531A5-7B1E-4D34-B83D-26E4E4A9407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371299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6B4212-66AE-4C6B-9413-6A1033E269E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82324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6B4212-66AE-4C6B-9413-6A1033E269E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36602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6B4212-66AE-4C6B-9413-6A1033E269E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743652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6B4212-66AE-4C6B-9413-6A1033E269E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8737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6B4212-66AE-4C6B-9413-6A1033E269E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897733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6B4212-66AE-4C6B-9413-6A1033E269E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519318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6B4212-66AE-4C6B-9413-6A1033E269E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539421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6B4212-66AE-4C6B-9413-6A1033E269E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376682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6B4212-66AE-4C6B-9413-6A1033E269E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719494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6B4212-66AE-4C6B-9413-6A1033E269E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319395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6B4212-66AE-4C6B-9413-6A1033E269E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725803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6B4212-66AE-4C6B-9413-6A1033E269E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5561364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6B4212-66AE-4C6B-9413-6A1033E269E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5522710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6B4212-66AE-4C6B-9413-6A1033E269E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8193508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6B4212-66AE-4C6B-9413-6A1033E269E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5039140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6B4212-66AE-4C6B-9413-6A1033E269E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786755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6B4212-66AE-4C6B-9413-6A1033E269E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3303291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6B4212-66AE-4C6B-9413-6A1033E269E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689422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6B4212-66AE-4C6B-9413-6A1033E269E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90314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6B4212-66AE-4C6B-9413-6A1033E269E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4586511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6B4212-66AE-4C6B-9413-6A1033E269E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3797737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6B4212-66AE-4C6B-9413-6A1033E269E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498738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6B4212-66AE-4C6B-9413-6A1033E269E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349286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6B4212-66AE-4C6B-9413-6A1033E269E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316570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6B4212-66AE-4C6B-9413-6A1033E269E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064495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6B4212-66AE-4C6B-9413-6A1033E269E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832747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6B4212-66AE-4C6B-9413-6A1033E269E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388594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6B4212-66AE-4C6B-9413-6A1033E269E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379242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6B4212-66AE-4C6B-9413-6A1033E269E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702983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BB0DB3-A8FF-4ABB-9E2E-D960422260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025308"/>
          </a:xfrm>
        </p:spPr>
        <p:txBody>
          <a:bodyPr anchor="b"/>
          <a:lstStyle>
            <a:lvl1pPr algn="ctr"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EE0618-75D7-410F-859C-CDF53BC53E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86729"/>
            <a:ext cx="9144000" cy="1135529"/>
          </a:xfr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1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237F11-76DB-4DD9-9747-3F38D05BA0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4/28/2022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59F581-81B0-44B3-ABA5-A25CA4BAE4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10D591-ADCF-4300-8282-72AE357F3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4243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E5C77-55F8-4677-A96C-E6D3F5545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A064EF-ADDA-4943-8F87-A7469D7997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B0D493-D1E7-4358-95E9-B5B80A49E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4/28/2022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E98326-3276-4B9E-960F-10C6677BFA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4C3AC2-288D-4FEE-BF80-0EAEDDFAB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36267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3333C6A-5417-40BD-BF7A-9405832237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43BCB45-B343-46F6-9718-AA0D68CED1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BDA2A4-FD34-4E17-908F-4367B1E644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4/28/2022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87AE3-776D-451D-AA52-C06B747248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A0C4D5-BE1E-4D6A-9196-E0F9E42B2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6920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CD3A73-3B7C-4CC4-8263-0169297368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52FD733-22C6-4FB1-B8B2-D08400A388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B8D2C0-3B8B-492A-9C22-17A83FAE7D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98AD4-8385-43CF-B218-720EA8056AA5}" type="datetimeFigureOut">
              <a:rPr lang="en-IN" smtClean="0"/>
              <a:t>28-04-2022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E25798-F603-4977-8A00-35E45FC214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4A5E2C-B7B2-4AAC-A713-9F1840AFB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2FE52-86EF-45E0-88BD-97FF4BEFB0F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122447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E5E30-F60C-403D-8C32-A3372A4BF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BBB0CD-441C-472C-A2BF-5A27C0E7E1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BE8A2D-AA77-4A41-9270-606C1B2CA8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98AD4-8385-43CF-B218-720EA8056AA5}" type="datetimeFigureOut">
              <a:rPr lang="en-IN" smtClean="0"/>
              <a:t>28-04-2022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0FB517-2CA6-4D89-A291-D5C3F664DF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438FBD-EA3B-4004-B049-9CE290D8F6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2FE52-86EF-45E0-88BD-97FF4BEFB0F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218315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AEDB8-C276-43E3-9E0F-A5EECE893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05986A-838A-41C4-AFB1-30C3894C57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666D54-E3F4-419C-83D7-5D28AD547B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98AD4-8385-43CF-B218-720EA8056AA5}" type="datetimeFigureOut">
              <a:rPr lang="en-IN" smtClean="0"/>
              <a:t>28-04-2022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42FB00-44DB-46B5-89B1-2432F039DC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BBBD0F-D9CF-4F3A-A644-DFE8B6923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2FE52-86EF-45E0-88BD-97FF4BEFB0F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090162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277DB5-2B69-48E9-AE82-2CC882E86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9D4EA4-F39F-4F61-BC04-9400CD366C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A91238-B093-487C-93C8-9444ABD1AB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6D50EE-DF82-4286-B360-1B1ABD3726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98AD4-8385-43CF-B218-720EA8056AA5}" type="datetimeFigureOut">
              <a:rPr lang="en-IN" smtClean="0"/>
              <a:t>28-04-2022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313436-C698-4BD5-80FD-3911AF04B5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5452BF-D864-4340-A66E-FE4453E05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2FE52-86EF-45E0-88BD-97FF4BEFB0F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788745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54318E-0855-4511-933F-F6FE1F905B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B64F49-4BE5-43DC-99D5-9385CB76C4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8A059B-E164-4CB1-861D-7295C07F4F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9393646-0E9F-4E4C-9C66-FD02714957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40523BD-5FAE-46DB-9F03-2F2AF15D422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6B5EDDB-282D-44D6-B608-8FC4A7D802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98AD4-8385-43CF-B218-720EA8056AA5}" type="datetimeFigureOut">
              <a:rPr lang="en-IN" smtClean="0"/>
              <a:t>28-04-2022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40BB778-1D5B-4031-B726-951BFC941A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8E12072-FDC8-4D60-824C-17ECF481B5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2FE52-86EF-45E0-88BD-97FF4BEFB0F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4474242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326611-2C3E-448E-BC55-C9DD2E036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BA92E06-561A-4B2B-8295-49ACDBCBE4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98AD4-8385-43CF-B218-720EA8056AA5}" type="datetimeFigureOut">
              <a:rPr lang="en-IN" smtClean="0"/>
              <a:t>28-04-2022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3468CE-F341-4C03-9075-7D22BE888B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156FDE-3EA5-4F77-BD48-8AEFDB57B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2FE52-86EF-45E0-88BD-97FF4BEFB0F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5146467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9F8EA3A-3F76-44C1-A6BF-0323074F3A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98AD4-8385-43CF-B218-720EA8056AA5}" type="datetimeFigureOut">
              <a:rPr lang="en-IN" smtClean="0"/>
              <a:t>28-04-2022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2D8BC79-2605-4BF5-9999-8CBC6D5403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C7927D-017A-4ED1-BAD0-BB10033DD4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2FE52-86EF-45E0-88BD-97FF4BEFB0F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3486078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60ECF2-B4C6-4229-9DA7-4F7703B22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897CAA-6AE7-49D8-9B55-63545D7504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766911-EF2A-4BBC-8EE4-DBCE6E84FE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0EE6F-98A4-4C4E-B2CF-4F39F0AEF3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98AD4-8385-43CF-B218-720EA8056AA5}" type="datetimeFigureOut">
              <a:rPr lang="en-IN" smtClean="0"/>
              <a:t>28-04-2022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9DF920-822D-4D05-AA8B-D5E9484846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C11E7E-AD64-49FC-959D-26B225610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2FE52-86EF-45E0-88BD-97FF4BEFB0F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358567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75558-A264-444E-829B-51AAE6B4B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8D9373-37D1-4135-8D34-755E139F79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5E4A6B-1966-4E57-9FB8-8B111E97B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4/28/2022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3FC3DD-F2BE-41FF-895B-00129AAB1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1F830C-8424-4FAF-A011-605AE1D14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19438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CDCB9A-2F80-4AE7-A302-6D96FE9AEF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582A0A7-F488-4A90-A021-1EBDB66EE00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2346EB-7699-4E2F-89E7-FC54982CF8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B75F89-516E-4622-8B44-1F852B8C39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98AD4-8385-43CF-B218-720EA8056AA5}" type="datetimeFigureOut">
              <a:rPr lang="en-IN" smtClean="0"/>
              <a:t>28-04-2022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0D536B-D71D-4749-AAE7-1E3C215A2B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53248F-183E-4F7B-8044-85A5CD6DD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2FE52-86EF-45E0-88BD-97FF4BEFB0F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5971633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EFD538-4404-4F09-B9EB-7BBEBCC4C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BBDCE6-5DF0-4D05-AFE2-9E52EA7970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8FC861-BADC-4E25-AF2E-3891D1083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98AD4-8385-43CF-B218-720EA8056AA5}" type="datetimeFigureOut">
              <a:rPr lang="en-IN" smtClean="0"/>
              <a:t>28-04-2022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7A2C35-F5A6-4310-98A0-9BBE8806C5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5C6129-0CF6-4CF3-906E-58A778C1C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2FE52-86EF-45E0-88BD-97FF4BEFB0F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2075472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E24205E-BF37-4BA6-A1AE-A0939843C45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76992D9-4948-4945-A64A-66E4D6A40B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364F59-7465-47D4-A3D6-021DC3EB91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98AD4-8385-43CF-B218-720EA8056AA5}" type="datetimeFigureOut">
              <a:rPr lang="en-IN" smtClean="0"/>
              <a:t>28-04-2022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83A25C-8A36-4B16-B381-BCF31B379E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3F840C-4186-488D-9DA3-6D9F75D8C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2FE52-86EF-45E0-88BD-97FF4BEFB0F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8801928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39028-1715-4B97-B2D3-9698BC959AA3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4/28/2022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© Presentation-Process.com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0B04E-6F37-408A-89FA-64C33C10167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708580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A7261-CE6C-45BC-BF2B-06B5806AA6F8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4/28/2022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© Presentation-Process.com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0B04E-6F37-408A-89FA-64C33C10167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79031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49721-BC74-4B66-9B18-CAE444C9F67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4/28/2022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© Presentation-Process.com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0B04E-6F37-408A-89FA-64C33C10167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492237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EF552-7C06-43FE-8012-52365BDC6B1E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4/28/2022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© Presentation-Process.com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0B04E-6F37-408A-89FA-64C33C10167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573254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4BD549-F8B5-40B0-9E02-B38AC8982638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4/28/2022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© Presentation-Process.com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0B04E-6F37-408A-89FA-64C33C10167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423002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8C928-11FB-4A7C-A98D-9128BF1C472F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4/28/2022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© Presentation-Process.com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0B04E-6F37-408A-89FA-64C33C10167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466854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999C1-7442-40A4-9AF9-0EAA0935F4DA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4/28/2022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© Presentation-Process.com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0B04E-6F37-408A-89FA-64C33C10167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05017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A1BE8-ECC1-4027-B16E-C7BECCA9D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46C7E1-471A-46AA-8068-98E68C0C20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7C9F8F-EC48-4D16-B4C6-023A7B607B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4/28/2022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9FA5B3-F726-417B-932A-B93E0C8F5A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7D21F1-1A24-43EA-AB09-3024C491E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72228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620B6-8978-4B08-92A8-69136DDAAB46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4/28/2022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© Presentation-Process.com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0B04E-6F37-408A-89FA-64C33C10167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016821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F71BF0-4989-4359-9E5C-7390D71FC3C7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4/28/2022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© Presentation-Process.com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0B04E-6F37-408A-89FA-64C33C10167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725021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EC865-7B18-4FEB-8F49-388160F5A5F0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4/28/2022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© Presentation-Process.com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0B04E-6F37-408A-89FA-64C33C10167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787031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5FB53-00FB-4D9B-B710-61C09D15C673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4/28/2022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© Presentation-Process.com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0B04E-6F37-408A-89FA-64C33C10167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447855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0338" y="248289"/>
            <a:ext cx="8237537" cy="614896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30338" y="1518082"/>
            <a:ext cx="7189787" cy="4183371"/>
          </a:xfrm>
        </p:spPr>
        <p:txBody>
          <a:bodyPr/>
          <a:lstStyle>
            <a:lvl1pPr>
              <a:defRPr sz="3200">
                <a:latin typeface="Calibri" panose="020F0502020204030204" pitchFamily="34" charset="0"/>
              </a:defRPr>
            </a:lvl1pPr>
            <a:lvl2pPr>
              <a:defRPr sz="2800">
                <a:latin typeface="Calibri" panose="020F0502020204030204" pitchFamily="34" charset="0"/>
              </a:defRPr>
            </a:lvl2pPr>
            <a:lvl3pPr>
              <a:defRPr sz="2400">
                <a:latin typeface="Calibri" panose="020F0502020204030204" pitchFamily="34" charset="0"/>
              </a:defRPr>
            </a:lvl3pPr>
            <a:lvl4pPr>
              <a:defRPr sz="2000">
                <a:latin typeface="Calibri" panose="020F0502020204030204" pitchFamily="34" charset="0"/>
              </a:defRPr>
            </a:lvl4pPr>
            <a:lvl5pPr>
              <a:defRPr sz="2000">
                <a:latin typeface="Calibri" panose="020F0502020204030204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E13B73EF-E079-4103-B6EF-105DBDFF06CF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4/28/2022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r>
              <a:rPr lang="en-IN">
                <a:solidFill>
                  <a:prstClr val="black">
                    <a:tint val="75000"/>
                  </a:prstClr>
                </a:solidFill>
              </a:rPr>
              <a:t>© Presentation-Process.com</a:t>
            </a:r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19B2B4AD-C900-488F-9005-78C923D58759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12292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0338" y="248289"/>
            <a:ext cx="8237537" cy="614896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30338" y="1518082"/>
            <a:ext cx="7189787" cy="4183371"/>
          </a:xfrm>
        </p:spPr>
        <p:txBody>
          <a:bodyPr/>
          <a:lstStyle>
            <a:lvl1pPr>
              <a:defRPr sz="3200">
                <a:latin typeface="Calibri" panose="020F0502020204030204" pitchFamily="34" charset="0"/>
              </a:defRPr>
            </a:lvl1pPr>
            <a:lvl2pPr>
              <a:defRPr sz="2800">
                <a:latin typeface="Calibri" panose="020F0502020204030204" pitchFamily="34" charset="0"/>
              </a:defRPr>
            </a:lvl2pPr>
            <a:lvl3pPr>
              <a:defRPr sz="2400">
                <a:latin typeface="Calibri" panose="020F0502020204030204" pitchFamily="34" charset="0"/>
              </a:defRPr>
            </a:lvl3pPr>
            <a:lvl4pPr>
              <a:defRPr sz="2000">
                <a:latin typeface="Calibri" panose="020F0502020204030204" pitchFamily="34" charset="0"/>
              </a:defRPr>
            </a:lvl4pPr>
            <a:lvl5pPr>
              <a:defRPr sz="2000">
                <a:latin typeface="Calibri" panose="020F0502020204030204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5AE9BB-3AD7-4194-BE70-57C3B0F064BC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4/28/2022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© Presentation-Process.com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B2B4AD-C900-488F-9005-78C923D58759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4716960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0338" y="248289"/>
            <a:ext cx="8237537" cy="614896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30338" y="1518082"/>
            <a:ext cx="7189787" cy="4183371"/>
          </a:xfrm>
        </p:spPr>
        <p:txBody>
          <a:bodyPr/>
          <a:lstStyle>
            <a:lvl1pPr>
              <a:defRPr sz="3200">
                <a:latin typeface="Calibri" panose="020F0502020204030204" pitchFamily="34" charset="0"/>
              </a:defRPr>
            </a:lvl1pPr>
            <a:lvl2pPr>
              <a:defRPr sz="2800">
                <a:latin typeface="Calibri" panose="020F0502020204030204" pitchFamily="34" charset="0"/>
              </a:defRPr>
            </a:lvl2pPr>
            <a:lvl3pPr>
              <a:defRPr sz="2400">
                <a:latin typeface="Calibri" panose="020F0502020204030204" pitchFamily="34" charset="0"/>
              </a:defRPr>
            </a:lvl3pPr>
            <a:lvl4pPr>
              <a:defRPr sz="2000">
                <a:latin typeface="Calibri" panose="020F0502020204030204" pitchFamily="34" charset="0"/>
              </a:defRPr>
            </a:lvl4pPr>
            <a:lvl5pPr>
              <a:defRPr sz="2000">
                <a:latin typeface="Calibri" panose="020F0502020204030204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CA597652-F70C-4FA1-99A0-E722A4E41F65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4/28/2022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r>
              <a:rPr lang="en-IN">
                <a:solidFill>
                  <a:prstClr val="black">
                    <a:tint val="75000"/>
                  </a:prstClr>
                </a:solidFill>
              </a:rPr>
              <a:t>© Presentation-Process.com</a:t>
            </a:r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19B2B4AD-C900-488F-9005-78C923D58759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93908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3B140-240B-4B11-970E-D617603030C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4/28/2022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0B04E-6F37-408A-89FA-64C33C10167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244816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3B140-240B-4B11-970E-D617603030C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4/28/2022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0B04E-6F37-408A-89FA-64C33C10167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781281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3B140-240B-4B11-970E-D617603030C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4/28/2022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0B04E-6F37-408A-89FA-64C33C10167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15834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16569-B648-4D50-BEB8-E8DAE24D6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0831B3-A1FD-470C-BEEE-4CFB441502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24493"/>
            <a:ext cx="5181600" cy="42524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F34A17-C244-438C-9AE3-FB9B3CE3BD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24493"/>
            <a:ext cx="5181600" cy="42524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CFA3AA-3FC1-4B98-8F99-1726F1AC0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4/28/2022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E10883-BACC-41A1-9067-ECFDB937D7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7660A2-13C9-4432-A6EB-A4FF3D78F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18845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3B140-240B-4B11-970E-D617603030C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4/28/2022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0B04E-6F37-408A-89FA-64C33C10167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551214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3B140-240B-4B11-970E-D617603030C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4/28/2022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0B04E-6F37-408A-89FA-64C33C10167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892828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3B140-240B-4B11-970E-D617603030C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4/28/2022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0B04E-6F37-408A-89FA-64C33C10167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485332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3B140-240B-4B11-970E-D617603030C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4/28/2022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0B04E-6F37-408A-89FA-64C33C10167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566729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3B140-240B-4B11-970E-D617603030C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4/28/2022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0B04E-6F37-408A-89FA-64C33C10167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381981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3B140-240B-4B11-970E-D617603030C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4/28/2022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0B04E-6F37-408A-89FA-64C33C10167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412919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3B140-240B-4B11-970E-D617603030C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4/28/2022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0B04E-6F37-408A-89FA-64C33C10167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37043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3B140-240B-4B11-970E-D617603030C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4/28/2022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0B04E-6F37-408A-89FA-64C33C10167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74804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7C843-C993-4E9C-80DD-3620816E5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91A8E3-B066-4511-9C6E-A3435B64DD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734325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E86B63-4102-4802-94D7-F138F80F3E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58237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924765-08A7-4A60-86DC-DC420F60BB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734325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4AA2795-EFB6-4000-8F25-FBB62646C0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58237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C942CFB-FE12-494A-9C41-3CB90F07BD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4/28/2022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C3A07E3-59E1-4EBD-9687-4B6ABE96A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CF7BB23-7539-4674-8B66-ACEFF9468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6017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841DB-C73C-4968-B434-A6AA14DAF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8152BF-92C7-4BF5-A9DB-16A0BF0F5F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4/28/2022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289DB7-F492-4037-A439-D70F7E556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FA96F1-8B8A-4E83-B3C2-E10DE522A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8754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8031033-9688-463F-9614-47F2F5BC6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4/28/2022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5B8DB2-C14B-45AC-ACAF-8702DF59C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01DA57-8D4E-4075-9460-4F03DF8AA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812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CBE2C-9DAA-489D-AC88-15CBBA8A9B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E124BE-E494-445A-A4FB-A2A8F28F0C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2446DE-9A32-4774-9F7C-86678CA90E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00115D-61B3-46D0-B4D3-30C374B52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4/28/2022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3C2AFC-D0F8-469F-B1E0-123C2E066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B9BCDA-9EF7-4531-8021-AF7B30751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2113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AE558-F89F-4688-94E5-77F37D49F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BCD35AF-8CA2-49BB-BAE9-F29A0186EC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5CAA98-55BD-4118-A8AF-D603060784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BFF4C5-82A8-4AD8-B7E2-2882F65768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4/28/2022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60B401-B64F-417B-8AD6-581A22E5E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24BD4C-7149-44BF-8150-F72CAA95A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7953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theme" Target="../theme/theme3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6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436E0F2-A64B-471E-93C0-8DFE08CC57C8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C1E3AB1-2A8C-4607-9FAE-D8BDB280FE1A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6D66059-832F-40B6-A35F-F56C8F38A1E7}"/>
              </a:ext>
            </a:extLst>
          </p:cNvPr>
          <p:cNvCxnSpPr>
            <a:cxnSpLocks/>
          </p:cNvCxnSpPr>
          <p:nvPr/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515E2ED-7EA9-448D-83FA-54C3DF9723BD}"/>
              </a:ext>
            </a:extLst>
          </p:cNvPr>
          <p:cNvCxnSpPr>
            <a:cxnSpLocks/>
          </p:cNvCxnSpPr>
          <p:nvPr/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0595356-EABD-4767-AC9D-EA21FF115EC0}"/>
              </a:ext>
            </a:extLst>
          </p:cNvPr>
          <p:cNvCxnSpPr>
            <a:cxnSpLocks/>
          </p:cNvCxnSpPr>
          <p:nvPr/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8CD9F06-9628-469C-B788-A894E3E08281}"/>
              </a:ext>
            </a:extLst>
          </p:cNvPr>
          <p:cNvCxnSpPr>
            <a:cxnSpLocks/>
          </p:cNvCxnSpPr>
          <p:nvPr/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550A431-0B61-421B-B4B7-24C0CFF0F938}"/>
              </a:ext>
            </a:extLst>
          </p:cNvPr>
          <p:cNvCxnSpPr>
            <a:cxnSpLocks/>
          </p:cNvCxnSpPr>
          <p:nvPr/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75B94C5-D205-4339-B029-5D0FD2E5F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533401"/>
            <a:ext cx="9906000" cy="1382156"/>
          </a:xfrm>
          <a:prstGeom prst="rect">
            <a:avLst/>
          </a:prstGeom>
        </p:spPr>
        <p:txBody>
          <a:bodyPr lIns="109728" tIns="109728" rIns="109728" bIns="91440" anchor="ctr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96DC5C-BD34-4CE4-8AA7-A6A4B9516F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3000" y="2009554"/>
            <a:ext cx="9906000" cy="4024424"/>
          </a:xfrm>
          <a:prstGeom prst="rect">
            <a:avLst/>
          </a:prstGeom>
        </p:spPr>
        <p:txBody>
          <a:bodyPr lIns="109728" tIns="109728" rIns="109728" bIns="9144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F192A7-D622-449D-9FC2-48FDE4D690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37102" y="6398878"/>
            <a:ext cx="4193908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1100">
                <a:solidFill>
                  <a:schemeClr val="tx2"/>
                </a:solidFill>
                <a:latin typeface="+mn-lt"/>
              </a:defRPr>
            </a:lvl1pPr>
          </a:lstStyle>
          <a:p>
            <a:fld id="{11EAACC7-3B3F-47D1-959A-EF58926E955E}" type="datetimeFigureOut">
              <a:rPr lang="en-US" smtClean="0"/>
              <a:t>4/28/2022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35B93C-2BE9-4847-BFE5-D3CBCC6E94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4429" y="6398878"/>
            <a:ext cx="4497315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1200" b="1" spc="30" baseline="0">
                <a:solidFill>
                  <a:schemeClr val="tx2"/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70A99-395E-4F22-8AAB-6C7EE743D7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2477" y="6398878"/>
            <a:ext cx="470887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1100">
                <a:solidFill>
                  <a:schemeClr val="tx2"/>
                </a:solidFill>
                <a:latin typeface="+mn-lt"/>
              </a:defRPr>
            </a:lvl1pPr>
          </a:lstStyle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830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5" r:id="rId1"/>
    <p:sldLayoutId id="2147483736" r:id="rId2"/>
    <p:sldLayoutId id="2147483737" r:id="rId3"/>
    <p:sldLayoutId id="2147483727" r:id="rId4"/>
    <p:sldLayoutId id="2147483728" r:id="rId5"/>
    <p:sldLayoutId id="2147483733" r:id="rId6"/>
    <p:sldLayoutId id="2147483729" r:id="rId7"/>
    <p:sldLayoutId id="2147483730" r:id="rId8"/>
    <p:sldLayoutId id="2147483731" r:id="rId9"/>
    <p:sldLayoutId id="2147483732" r:id="rId10"/>
    <p:sldLayoutId id="2147483734" r:id="rId11"/>
  </p:sldLayoutIdLst>
  <p:txStyles>
    <p:titleStyle>
      <a:lvl1pPr algn="l" defTabSz="914400" rtl="0" eaLnBrk="1" latinLnBrk="0" hangingPunct="1">
        <a:lnSpc>
          <a:spcPct val="105000"/>
        </a:lnSpc>
        <a:spcBef>
          <a:spcPct val="0"/>
        </a:spcBef>
        <a:buNone/>
        <a:defRPr sz="4800" b="1" i="0" kern="1200" cap="none" spc="8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SzPct val="80000"/>
        <a:buFont typeface="Arial" panose="020B0604020202020204" pitchFamily="34" charset="0"/>
        <a:buChar char="•"/>
        <a:defRPr sz="2300" kern="1200" spc="4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2000" kern="1200" spc="4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800" kern="1200" spc="4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600" kern="1200" spc="4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600" kern="1200" spc="4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CBFB8B0-8C6C-4688-8DCD-16CA044BA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16DA1F-B5B2-4FB9-BFF4-6305411FB4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9869DF-0029-4012-9CFF-317E1639E88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D98AD4-8385-43CF-B218-720EA8056AA5}" type="datetimeFigureOut">
              <a:rPr lang="en-IN" smtClean="0"/>
              <a:t>28-04-2022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1280C3-2C19-4273-8AD1-96163C6168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A1295C-849A-4C0D-A234-A93FAEED26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B2FE52-86EF-45E0-88BD-97FF4BEFB0F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44167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45" r:id="rId6"/>
    <p:sldLayoutId id="2147483746" r:id="rId7"/>
    <p:sldLayoutId id="2147483747" r:id="rId8"/>
    <p:sldLayoutId id="2147483748" r:id="rId9"/>
    <p:sldLayoutId id="2147483749" r:id="rId10"/>
    <p:sldLayoutId id="214748375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This is the one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6DA460-3F27-4630-AA11-DBFEA6A278AB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4/28/2022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© Presentation-Process.com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40B04E-6F37-408A-89FA-64C33C10167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14620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2" r:id="rId1"/>
    <p:sldLayoutId id="2147483753" r:id="rId2"/>
    <p:sldLayoutId id="2147483754" r:id="rId3"/>
    <p:sldLayoutId id="2147483755" r:id="rId4"/>
    <p:sldLayoutId id="2147483756" r:id="rId5"/>
    <p:sldLayoutId id="2147483757" r:id="rId6"/>
    <p:sldLayoutId id="2147483758" r:id="rId7"/>
    <p:sldLayoutId id="2147483759" r:id="rId8"/>
    <p:sldLayoutId id="2147483760" r:id="rId9"/>
    <p:sldLayoutId id="2147483761" r:id="rId10"/>
    <p:sldLayoutId id="2147483762" r:id="rId11"/>
    <p:sldLayoutId id="2147483763" r:id="rId12"/>
    <p:sldLayoutId id="2147483764" r:id="rId13"/>
    <p:sldLayoutId id="2147483765" r:id="rId14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44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03B140-240B-4B11-970E-D617603030C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4/28/2022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40B04E-6F37-408A-89FA-64C33C10167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31076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4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-w14o3usUFi_1KTSXRSPuPUV9sWpHPfS/edit#gid=1390251327" TargetMode="External"/><Relationship Id="rId7" Type="http://schemas.openxmlformats.org/officeDocument/2006/relationships/image" Target="../media/image15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-w14o3usUFi_1KTSXRSPuPUV9sWpHPfS/edit#gid=1390251327" TargetMode="External"/><Relationship Id="rId7" Type="http://schemas.openxmlformats.org/officeDocument/2006/relationships/image" Target="../media/image15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-w14o3usUFi_1KTSXRSPuPUV9sWpHPfS/edit#gid=1390251327" TargetMode="External"/><Relationship Id="rId7" Type="http://schemas.openxmlformats.org/officeDocument/2006/relationships/image" Target="../media/image15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-w14o3usUFi_1KTSXRSPuPUV9sWpHPfS/edit#gid=1390251327" TargetMode="External"/><Relationship Id="rId7" Type="http://schemas.openxmlformats.org/officeDocument/2006/relationships/image" Target="../media/image15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-w14o3usUFi_1KTSXRSPuPUV9sWpHPfS/edit#gid=1390251327" TargetMode="External"/><Relationship Id="rId7" Type="http://schemas.openxmlformats.org/officeDocument/2006/relationships/image" Target="../media/image15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-w14o3usUFi_1KTSXRSPuPUV9sWpHPfS/edit#gid=1390251327" TargetMode="External"/><Relationship Id="rId7" Type="http://schemas.openxmlformats.org/officeDocument/2006/relationships/image" Target="../media/image15.sv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-w14o3usUFi_1KTSXRSPuPUV9sWpHPfS/edit#gid=1390251327" TargetMode="External"/><Relationship Id="rId7" Type="http://schemas.openxmlformats.org/officeDocument/2006/relationships/image" Target="../media/image15.sv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-w14o3usUFi_1KTSXRSPuPUV9sWpHPfS/edit#gid=1390251327" TargetMode="External"/><Relationship Id="rId7" Type="http://schemas.openxmlformats.org/officeDocument/2006/relationships/image" Target="../media/image15.sv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-w14o3usUFi_1KTSXRSPuPUV9sWpHPfS/edit#gid=1390251327" TargetMode="External"/><Relationship Id="rId7" Type="http://schemas.openxmlformats.org/officeDocument/2006/relationships/image" Target="../media/image15.sv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-w14o3usUFi_1KTSXRSPuPUV9sWpHPfS/edit#gid=1390251327" TargetMode="External"/><Relationship Id="rId7" Type="http://schemas.openxmlformats.org/officeDocument/2006/relationships/image" Target="../media/image15.sv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-w14o3usUFi_1KTSXRSPuPUV9sWpHPfS/edit#gid=1390251327" TargetMode="External"/><Relationship Id="rId7" Type="http://schemas.openxmlformats.org/officeDocument/2006/relationships/image" Target="../media/image15.sv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-w14o3usUFi_1KTSXRSPuPUV9sWpHPfS/edit#gid=1390251327" TargetMode="External"/><Relationship Id="rId7" Type="http://schemas.openxmlformats.org/officeDocument/2006/relationships/image" Target="../media/image15.sv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-w14o3usUFi_1KTSXRSPuPUV9sWpHPfS/edit#gid=1390251327" TargetMode="External"/><Relationship Id="rId7" Type="http://schemas.openxmlformats.org/officeDocument/2006/relationships/image" Target="../media/image15.sv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-w14o3usUFi_1KTSXRSPuPUV9sWpHPfS/edit#gid=1390251327" TargetMode="External"/><Relationship Id="rId7" Type="http://schemas.openxmlformats.org/officeDocument/2006/relationships/image" Target="../media/image15.sv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-w14o3usUFi_1KTSXRSPuPUV9sWpHPfS/edit#gid=1390251327" TargetMode="External"/><Relationship Id="rId7" Type="http://schemas.openxmlformats.org/officeDocument/2006/relationships/image" Target="../media/image15.sv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-w14o3usUFi_1KTSXRSPuPUV9sWpHPfS/edit#gid=1390251327" TargetMode="External"/><Relationship Id="rId7" Type="http://schemas.openxmlformats.org/officeDocument/2006/relationships/image" Target="../media/image15.sv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1.png"/><Relationship Id="rId18" Type="http://schemas.openxmlformats.org/officeDocument/2006/relationships/image" Target="../media/image11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slide" Target="slide4.xml"/><Relationship Id="rId17" Type="http://schemas.openxmlformats.org/officeDocument/2006/relationships/slide" Target="slide51.xml"/><Relationship Id="rId2" Type="http://schemas.openxmlformats.org/officeDocument/2006/relationships/image" Target="../media/image2.png"/><Relationship Id="rId16" Type="http://schemas.openxmlformats.org/officeDocument/2006/relationships/image" Target="../media/image11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slide" Target="slide38.xml"/><Relationship Id="rId10" Type="http://schemas.openxmlformats.org/officeDocument/2006/relationships/image" Target="../media/image10.svg"/><Relationship Id="rId19" Type="http://schemas.openxmlformats.org/officeDocument/2006/relationships/slide" Target="slide53.xml"/><Relationship Id="rId4" Type="http://schemas.openxmlformats.org/officeDocument/2006/relationships/image" Target="../media/image4.svg"/><Relationship Id="rId9" Type="http://schemas.openxmlformats.org/officeDocument/2006/relationships/image" Target="../media/image9.png"/><Relationship Id="rId14" Type="http://schemas.openxmlformats.org/officeDocument/2006/relationships/slide" Target="slide3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-w14o3usUFi_1KTSXRSPuPUV9sWpHPfS/edit#gid=1390251327" TargetMode="External"/><Relationship Id="rId7" Type="http://schemas.openxmlformats.org/officeDocument/2006/relationships/image" Target="../media/image15.sv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-w14o3usUFi_1KTSXRSPuPUV9sWpHPfS/edit#gid=1390251327" TargetMode="External"/><Relationship Id="rId7" Type="http://schemas.openxmlformats.org/officeDocument/2006/relationships/image" Target="../media/image15.sv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-w14o3usUFi_1KTSXRSPuPUV9sWpHPfS/edit#gid=1390251327" TargetMode="External"/><Relationship Id="rId7" Type="http://schemas.openxmlformats.org/officeDocument/2006/relationships/image" Target="../media/image15.sv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-w14o3usUFi_1KTSXRSPuPUV9sWpHPfS/edit#gid=1390251327" TargetMode="External"/><Relationship Id="rId7" Type="http://schemas.openxmlformats.org/officeDocument/2006/relationships/image" Target="../media/image15.sv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svg"/><Relationship Id="rId7" Type="http://schemas.openxmlformats.org/officeDocument/2006/relationships/image" Target="../media/image21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0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Relationship Id="rId9" Type="http://schemas.openxmlformats.org/officeDocument/2006/relationships/image" Target="../media/image23.sv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svg"/><Relationship Id="rId7" Type="http://schemas.openxmlformats.org/officeDocument/2006/relationships/image" Target="../media/image21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0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Relationship Id="rId9" Type="http://schemas.openxmlformats.org/officeDocument/2006/relationships/image" Target="../media/image23.sv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svg"/><Relationship Id="rId7" Type="http://schemas.openxmlformats.org/officeDocument/2006/relationships/image" Target="../media/image21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0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Relationship Id="rId9" Type="http://schemas.openxmlformats.org/officeDocument/2006/relationships/image" Target="../media/image23.sv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svg"/><Relationship Id="rId7" Type="http://schemas.openxmlformats.org/officeDocument/2006/relationships/image" Target="../media/image21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0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Relationship Id="rId9" Type="http://schemas.openxmlformats.org/officeDocument/2006/relationships/image" Target="../media/image23.sv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svg"/><Relationship Id="rId7" Type="http://schemas.openxmlformats.org/officeDocument/2006/relationships/image" Target="../media/image21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0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Relationship Id="rId9" Type="http://schemas.openxmlformats.org/officeDocument/2006/relationships/image" Target="../media/image23.sv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svg"/><Relationship Id="rId7" Type="http://schemas.openxmlformats.org/officeDocument/2006/relationships/image" Target="../media/image21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0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Relationship Id="rId9" Type="http://schemas.openxmlformats.org/officeDocument/2006/relationships/image" Target="../media/image23.sv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svg"/><Relationship Id="rId7" Type="http://schemas.openxmlformats.org/officeDocument/2006/relationships/image" Target="../media/image21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0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Relationship Id="rId9" Type="http://schemas.openxmlformats.org/officeDocument/2006/relationships/image" Target="../media/image23.sv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svg"/><Relationship Id="rId7" Type="http://schemas.openxmlformats.org/officeDocument/2006/relationships/image" Target="../media/image21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0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Relationship Id="rId9" Type="http://schemas.openxmlformats.org/officeDocument/2006/relationships/image" Target="../media/image23.sv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svg"/><Relationship Id="rId7" Type="http://schemas.openxmlformats.org/officeDocument/2006/relationships/image" Target="../media/image21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0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Relationship Id="rId9" Type="http://schemas.openxmlformats.org/officeDocument/2006/relationships/image" Target="../media/image23.sv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svg"/><Relationship Id="rId7" Type="http://schemas.openxmlformats.org/officeDocument/2006/relationships/image" Target="../media/image21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0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Relationship Id="rId9" Type="http://schemas.openxmlformats.org/officeDocument/2006/relationships/image" Target="../media/image23.sv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svg"/><Relationship Id="rId7" Type="http://schemas.openxmlformats.org/officeDocument/2006/relationships/image" Target="../media/image21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0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Relationship Id="rId9" Type="http://schemas.openxmlformats.org/officeDocument/2006/relationships/image" Target="../media/image23.sv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svg"/><Relationship Id="rId7" Type="http://schemas.openxmlformats.org/officeDocument/2006/relationships/image" Target="../media/image21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0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Relationship Id="rId9" Type="http://schemas.openxmlformats.org/officeDocument/2006/relationships/image" Target="../media/image23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-w14o3usUFi_1KTSXRSPuPUV9sWpHPfS/edit#gid=1390251327" TargetMode="External"/><Relationship Id="rId7" Type="http://schemas.openxmlformats.org/officeDocument/2006/relationships/image" Target="../media/image15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svg"/><Relationship Id="rId7" Type="http://schemas.openxmlformats.org/officeDocument/2006/relationships/image" Target="../media/image21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0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Relationship Id="rId9" Type="http://schemas.openxmlformats.org/officeDocument/2006/relationships/image" Target="../media/image23.sv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1.png"/><Relationship Id="rId4" Type="http://schemas.openxmlformats.org/officeDocument/2006/relationships/slide" Target="slide5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14.xml"/></Relationships>
</file>

<file path=ppt/slides/_rels/slide5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-w14o3usUFi_1KTSXRSPuPUV9sWpHPfS/edit#gid=1390251327" TargetMode="External"/><Relationship Id="rId7" Type="http://schemas.openxmlformats.org/officeDocument/2006/relationships/image" Target="../media/image15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-w14o3usUFi_1KTSXRSPuPUV9sWpHPfS/edit#gid=1390251327" TargetMode="External"/><Relationship Id="rId7" Type="http://schemas.openxmlformats.org/officeDocument/2006/relationships/image" Target="../media/image15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-w14o3usUFi_1KTSXRSPuPUV9sWpHPfS/edit#gid=1390251327" TargetMode="External"/><Relationship Id="rId7" Type="http://schemas.openxmlformats.org/officeDocument/2006/relationships/image" Target="../media/image15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-w14o3usUFi_1KTSXRSPuPUV9sWpHPfS/edit#gid=1390251327" TargetMode="External"/><Relationship Id="rId7" Type="http://schemas.openxmlformats.org/officeDocument/2006/relationships/image" Target="../media/image15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C88933B-CFB2-4662-9CA9-2C1E08385B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909EEE1-52DB-4A86-AFCE-CCE9041848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2"/>
            <a:ext cx="12192000" cy="685734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C304DF-D454-4BDE-A54D-A1B125A7AA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8000" y="1814382"/>
            <a:ext cx="9068167" cy="3922755"/>
          </a:xfrm>
        </p:spPr>
        <p:txBody>
          <a:bodyPr>
            <a:normAutofit/>
          </a:bodyPr>
          <a:lstStyle/>
          <a:p>
            <a:pPr algn="r"/>
            <a:r>
              <a:rPr lang="en-IN" sz="4400" dirty="0">
                <a:latin typeface="Bembo" panose="02020502050201020203" pitchFamily="18" charset="0"/>
              </a:rPr>
              <a:t>HD MEETING PRESENTATION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E49826A-7DB4-0A60-BB72-898C3CF7C2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382" r="35982" b="-1"/>
          <a:stretch/>
        </p:blipFill>
        <p:spPr>
          <a:xfrm>
            <a:off x="-2573" y="10"/>
            <a:ext cx="4811317" cy="6857988"/>
          </a:xfrm>
          <a:custGeom>
            <a:avLst/>
            <a:gdLst/>
            <a:ahLst/>
            <a:cxnLst/>
            <a:rect l="l" t="t" r="r" b="b"/>
            <a:pathLst>
              <a:path w="4811317" h="6857998">
                <a:moveTo>
                  <a:pt x="0" y="0"/>
                </a:moveTo>
                <a:lnTo>
                  <a:pt x="4811317" y="0"/>
                </a:lnTo>
                <a:lnTo>
                  <a:pt x="2712446" y="6857998"/>
                </a:lnTo>
                <a:lnTo>
                  <a:pt x="0" y="6857998"/>
                </a:lnTo>
                <a:close/>
              </a:path>
            </a:pathLst>
          </a:cu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26FE4BA-3BD1-4AB3-A3EB-39FF16D964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3418764" y="0"/>
            <a:ext cx="815637" cy="6857348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BD85EF3-E980-4EF9-BF91-C0540D302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  <a:endCxn id="15" idx="2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468380"/>
            <a:ext cx="6096000" cy="1389619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2AD57416-B397-4FDD-96B3-6E89FEB53074}"/>
              </a:ext>
            </a:extLst>
          </p:cNvPr>
          <p:cNvSpPr/>
          <p:nvPr/>
        </p:nvSpPr>
        <p:spPr>
          <a:xfrm>
            <a:off x="3162925" y="5621311"/>
            <a:ext cx="8799226" cy="115826"/>
          </a:xfrm>
          <a:custGeom>
            <a:avLst/>
            <a:gdLst>
              <a:gd name="connsiteX0" fmla="*/ 0 w 8799226"/>
              <a:gd name="connsiteY0" fmla="*/ 0 h 115826"/>
              <a:gd name="connsiteX1" fmla="*/ 322638 w 8799226"/>
              <a:gd name="connsiteY1" fmla="*/ 0 h 115826"/>
              <a:gd name="connsiteX2" fmla="*/ 909253 w 8799226"/>
              <a:gd name="connsiteY2" fmla="*/ 0 h 115826"/>
              <a:gd name="connsiteX3" fmla="*/ 1231892 w 8799226"/>
              <a:gd name="connsiteY3" fmla="*/ 0 h 115826"/>
              <a:gd name="connsiteX4" fmla="*/ 1994491 w 8799226"/>
              <a:gd name="connsiteY4" fmla="*/ 0 h 115826"/>
              <a:gd name="connsiteX5" fmla="*/ 2493114 w 8799226"/>
              <a:gd name="connsiteY5" fmla="*/ 0 h 115826"/>
              <a:gd name="connsiteX6" fmla="*/ 3255714 w 8799226"/>
              <a:gd name="connsiteY6" fmla="*/ 0 h 115826"/>
              <a:gd name="connsiteX7" fmla="*/ 3754336 w 8799226"/>
              <a:gd name="connsiteY7" fmla="*/ 0 h 115826"/>
              <a:gd name="connsiteX8" fmla="*/ 4252959 w 8799226"/>
              <a:gd name="connsiteY8" fmla="*/ 0 h 115826"/>
              <a:gd name="connsiteX9" fmla="*/ 4575598 w 8799226"/>
              <a:gd name="connsiteY9" fmla="*/ 0 h 115826"/>
              <a:gd name="connsiteX10" fmla="*/ 4898236 w 8799226"/>
              <a:gd name="connsiteY10" fmla="*/ 0 h 115826"/>
              <a:gd name="connsiteX11" fmla="*/ 5484851 w 8799226"/>
              <a:gd name="connsiteY11" fmla="*/ 0 h 115826"/>
              <a:gd name="connsiteX12" fmla="*/ 5895481 w 8799226"/>
              <a:gd name="connsiteY12" fmla="*/ 0 h 115826"/>
              <a:gd name="connsiteX13" fmla="*/ 6306112 w 8799226"/>
              <a:gd name="connsiteY13" fmla="*/ 0 h 115826"/>
              <a:gd name="connsiteX14" fmla="*/ 6892727 w 8799226"/>
              <a:gd name="connsiteY14" fmla="*/ 0 h 115826"/>
              <a:gd name="connsiteX15" fmla="*/ 7567334 w 8799226"/>
              <a:gd name="connsiteY15" fmla="*/ 0 h 115826"/>
              <a:gd name="connsiteX16" fmla="*/ 8153949 w 8799226"/>
              <a:gd name="connsiteY16" fmla="*/ 0 h 115826"/>
              <a:gd name="connsiteX17" fmla="*/ 8799226 w 8799226"/>
              <a:gd name="connsiteY17" fmla="*/ 0 h 115826"/>
              <a:gd name="connsiteX18" fmla="*/ 8799226 w 8799226"/>
              <a:gd name="connsiteY18" fmla="*/ 115826 h 115826"/>
              <a:gd name="connsiteX19" fmla="*/ 8476588 w 8799226"/>
              <a:gd name="connsiteY19" fmla="*/ 115826 h 115826"/>
              <a:gd name="connsiteX20" fmla="*/ 7889973 w 8799226"/>
              <a:gd name="connsiteY20" fmla="*/ 115826 h 115826"/>
              <a:gd name="connsiteX21" fmla="*/ 7567334 w 8799226"/>
              <a:gd name="connsiteY21" fmla="*/ 115826 h 115826"/>
              <a:gd name="connsiteX22" fmla="*/ 6804735 w 8799226"/>
              <a:gd name="connsiteY22" fmla="*/ 115826 h 115826"/>
              <a:gd name="connsiteX23" fmla="*/ 6394104 w 8799226"/>
              <a:gd name="connsiteY23" fmla="*/ 115826 h 115826"/>
              <a:gd name="connsiteX24" fmla="*/ 5631505 w 8799226"/>
              <a:gd name="connsiteY24" fmla="*/ 115826 h 115826"/>
              <a:gd name="connsiteX25" fmla="*/ 5220874 w 8799226"/>
              <a:gd name="connsiteY25" fmla="*/ 115826 h 115826"/>
              <a:gd name="connsiteX26" fmla="*/ 4546267 w 8799226"/>
              <a:gd name="connsiteY26" fmla="*/ 115826 h 115826"/>
              <a:gd name="connsiteX27" fmla="*/ 3871659 w 8799226"/>
              <a:gd name="connsiteY27" fmla="*/ 115826 h 115826"/>
              <a:gd name="connsiteX28" fmla="*/ 3373037 w 8799226"/>
              <a:gd name="connsiteY28" fmla="*/ 115826 h 115826"/>
              <a:gd name="connsiteX29" fmla="*/ 2786422 w 8799226"/>
              <a:gd name="connsiteY29" fmla="*/ 115826 h 115826"/>
              <a:gd name="connsiteX30" fmla="*/ 2463783 w 8799226"/>
              <a:gd name="connsiteY30" fmla="*/ 115826 h 115826"/>
              <a:gd name="connsiteX31" fmla="*/ 1877168 w 8799226"/>
              <a:gd name="connsiteY31" fmla="*/ 115826 h 115826"/>
              <a:gd name="connsiteX32" fmla="*/ 1466538 w 8799226"/>
              <a:gd name="connsiteY32" fmla="*/ 115826 h 115826"/>
              <a:gd name="connsiteX33" fmla="*/ 967915 w 8799226"/>
              <a:gd name="connsiteY33" fmla="*/ 115826 h 115826"/>
              <a:gd name="connsiteX34" fmla="*/ 645277 w 8799226"/>
              <a:gd name="connsiteY34" fmla="*/ 115826 h 115826"/>
              <a:gd name="connsiteX35" fmla="*/ 0 w 8799226"/>
              <a:gd name="connsiteY35" fmla="*/ 115826 h 115826"/>
              <a:gd name="connsiteX36" fmla="*/ 0 w 8799226"/>
              <a:gd name="connsiteY36" fmla="*/ 0 h 115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8799226" h="115826" fill="none" extrusionOk="0">
                <a:moveTo>
                  <a:pt x="0" y="0"/>
                </a:moveTo>
                <a:cubicBezTo>
                  <a:pt x="140283" y="-20502"/>
                  <a:pt x="192072" y="34275"/>
                  <a:pt x="322638" y="0"/>
                </a:cubicBezTo>
                <a:cubicBezTo>
                  <a:pt x="453204" y="-34275"/>
                  <a:pt x="686101" y="29614"/>
                  <a:pt x="909253" y="0"/>
                </a:cubicBezTo>
                <a:cubicBezTo>
                  <a:pt x="1132406" y="-29614"/>
                  <a:pt x="1089507" y="5079"/>
                  <a:pt x="1231892" y="0"/>
                </a:cubicBezTo>
                <a:cubicBezTo>
                  <a:pt x="1374277" y="-5079"/>
                  <a:pt x="1770542" y="22848"/>
                  <a:pt x="1994491" y="0"/>
                </a:cubicBezTo>
                <a:cubicBezTo>
                  <a:pt x="2218440" y="-22848"/>
                  <a:pt x="2305774" y="34145"/>
                  <a:pt x="2493114" y="0"/>
                </a:cubicBezTo>
                <a:cubicBezTo>
                  <a:pt x="2680454" y="-34145"/>
                  <a:pt x="3054292" y="45897"/>
                  <a:pt x="3255714" y="0"/>
                </a:cubicBezTo>
                <a:cubicBezTo>
                  <a:pt x="3457136" y="-45897"/>
                  <a:pt x="3620749" y="51839"/>
                  <a:pt x="3754336" y="0"/>
                </a:cubicBezTo>
                <a:cubicBezTo>
                  <a:pt x="3887923" y="-51839"/>
                  <a:pt x="4139240" y="49449"/>
                  <a:pt x="4252959" y="0"/>
                </a:cubicBezTo>
                <a:cubicBezTo>
                  <a:pt x="4366678" y="-49449"/>
                  <a:pt x="4464767" y="10126"/>
                  <a:pt x="4575598" y="0"/>
                </a:cubicBezTo>
                <a:cubicBezTo>
                  <a:pt x="4686429" y="-10126"/>
                  <a:pt x="4782056" y="20191"/>
                  <a:pt x="4898236" y="0"/>
                </a:cubicBezTo>
                <a:cubicBezTo>
                  <a:pt x="5014416" y="-20191"/>
                  <a:pt x="5246424" y="35771"/>
                  <a:pt x="5484851" y="0"/>
                </a:cubicBezTo>
                <a:cubicBezTo>
                  <a:pt x="5723279" y="-35771"/>
                  <a:pt x="5807461" y="24914"/>
                  <a:pt x="5895481" y="0"/>
                </a:cubicBezTo>
                <a:cubicBezTo>
                  <a:pt x="5983501" y="-24914"/>
                  <a:pt x="6131620" y="25171"/>
                  <a:pt x="6306112" y="0"/>
                </a:cubicBezTo>
                <a:cubicBezTo>
                  <a:pt x="6480604" y="-25171"/>
                  <a:pt x="6756208" y="36158"/>
                  <a:pt x="6892727" y="0"/>
                </a:cubicBezTo>
                <a:cubicBezTo>
                  <a:pt x="7029247" y="-36158"/>
                  <a:pt x="7359509" y="22310"/>
                  <a:pt x="7567334" y="0"/>
                </a:cubicBezTo>
                <a:cubicBezTo>
                  <a:pt x="7775159" y="-22310"/>
                  <a:pt x="7992554" y="3689"/>
                  <a:pt x="8153949" y="0"/>
                </a:cubicBezTo>
                <a:cubicBezTo>
                  <a:pt x="8315344" y="-3689"/>
                  <a:pt x="8640788" y="37148"/>
                  <a:pt x="8799226" y="0"/>
                </a:cubicBezTo>
                <a:cubicBezTo>
                  <a:pt x="8809188" y="50794"/>
                  <a:pt x="8787868" y="77813"/>
                  <a:pt x="8799226" y="115826"/>
                </a:cubicBezTo>
                <a:cubicBezTo>
                  <a:pt x="8646211" y="140264"/>
                  <a:pt x="8633144" y="85899"/>
                  <a:pt x="8476588" y="115826"/>
                </a:cubicBezTo>
                <a:cubicBezTo>
                  <a:pt x="8320032" y="145753"/>
                  <a:pt x="8099850" y="66215"/>
                  <a:pt x="7889973" y="115826"/>
                </a:cubicBezTo>
                <a:cubicBezTo>
                  <a:pt x="7680096" y="165437"/>
                  <a:pt x="7699219" y="104799"/>
                  <a:pt x="7567334" y="115826"/>
                </a:cubicBezTo>
                <a:cubicBezTo>
                  <a:pt x="7435449" y="126853"/>
                  <a:pt x="7015282" y="73099"/>
                  <a:pt x="6804735" y="115826"/>
                </a:cubicBezTo>
                <a:cubicBezTo>
                  <a:pt x="6594188" y="158553"/>
                  <a:pt x="6538974" y="92568"/>
                  <a:pt x="6394104" y="115826"/>
                </a:cubicBezTo>
                <a:cubicBezTo>
                  <a:pt x="6249234" y="139084"/>
                  <a:pt x="5880827" y="92242"/>
                  <a:pt x="5631505" y="115826"/>
                </a:cubicBezTo>
                <a:cubicBezTo>
                  <a:pt x="5382183" y="139410"/>
                  <a:pt x="5331014" y="114870"/>
                  <a:pt x="5220874" y="115826"/>
                </a:cubicBezTo>
                <a:cubicBezTo>
                  <a:pt x="5110734" y="116782"/>
                  <a:pt x="4836091" y="114314"/>
                  <a:pt x="4546267" y="115826"/>
                </a:cubicBezTo>
                <a:cubicBezTo>
                  <a:pt x="4256443" y="117338"/>
                  <a:pt x="4042458" y="94929"/>
                  <a:pt x="3871659" y="115826"/>
                </a:cubicBezTo>
                <a:cubicBezTo>
                  <a:pt x="3700860" y="136723"/>
                  <a:pt x="3512117" y="81796"/>
                  <a:pt x="3373037" y="115826"/>
                </a:cubicBezTo>
                <a:cubicBezTo>
                  <a:pt x="3233957" y="149856"/>
                  <a:pt x="3039228" y="97369"/>
                  <a:pt x="2786422" y="115826"/>
                </a:cubicBezTo>
                <a:cubicBezTo>
                  <a:pt x="2533616" y="134283"/>
                  <a:pt x="2614165" y="88233"/>
                  <a:pt x="2463783" y="115826"/>
                </a:cubicBezTo>
                <a:cubicBezTo>
                  <a:pt x="2313401" y="143419"/>
                  <a:pt x="2162663" y="88391"/>
                  <a:pt x="1877168" y="115826"/>
                </a:cubicBezTo>
                <a:cubicBezTo>
                  <a:pt x="1591674" y="143261"/>
                  <a:pt x="1639602" y="98591"/>
                  <a:pt x="1466538" y="115826"/>
                </a:cubicBezTo>
                <a:cubicBezTo>
                  <a:pt x="1293474" y="133061"/>
                  <a:pt x="1144076" y="56081"/>
                  <a:pt x="967915" y="115826"/>
                </a:cubicBezTo>
                <a:cubicBezTo>
                  <a:pt x="791754" y="175571"/>
                  <a:pt x="713007" y="99105"/>
                  <a:pt x="645277" y="115826"/>
                </a:cubicBezTo>
                <a:cubicBezTo>
                  <a:pt x="577547" y="132547"/>
                  <a:pt x="285007" y="47053"/>
                  <a:pt x="0" y="115826"/>
                </a:cubicBezTo>
                <a:cubicBezTo>
                  <a:pt x="-2719" y="82606"/>
                  <a:pt x="6276" y="40782"/>
                  <a:pt x="0" y="0"/>
                </a:cubicBezTo>
                <a:close/>
              </a:path>
              <a:path w="8799226" h="115826" stroke="0" extrusionOk="0">
                <a:moveTo>
                  <a:pt x="0" y="0"/>
                </a:moveTo>
                <a:cubicBezTo>
                  <a:pt x="138694" y="-69628"/>
                  <a:pt x="370242" y="69303"/>
                  <a:pt x="586615" y="0"/>
                </a:cubicBezTo>
                <a:cubicBezTo>
                  <a:pt x="802989" y="-69303"/>
                  <a:pt x="1116141" y="68369"/>
                  <a:pt x="1261222" y="0"/>
                </a:cubicBezTo>
                <a:cubicBezTo>
                  <a:pt x="1406303" y="-68369"/>
                  <a:pt x="1652032" y="47728"/>
                  <a:pt x="1759845" y="0"/>
                </a:cubicBezTo>
                <a:cubicBezTo>
                  <a:pt x="1867658" y="-47728"/>
                  <a:pt x="2276933" y="69308"/>
                  <a:pt x="2434453" y="0"/>
                </a:cubicBezTo>
                <a:cubicBezTo>
                  <a:pt x="2591973" y="-69308"/>
                  <a:pt x="2858375" y="40967"/>
                  <a:pt x="3021068" y="0"/>
                </a:cubicBezTo>
                <a:cubicBezTo>
                  <a:pt x="3183761" y="-40967"/>
                  <a:pt x="3574551" y="52038"/>
                  <a:pt x="3783667" y="0"/>
                </a:cubicBezTo>
                <a:cubicBezTo>
                  <a:pt x="3992783" y="-52038"/>
                  <a:pt x="4009696" y="15000"/>
                  <a:pt x="4106305" y="0"/>
                </a:cubicBezTo>
                <a:cubicBezTo>
                  <a:pt x="4202914" y="-15000"/>
                  <a:pt x="4391050" y="52029"/>
                  <a:pt x="4604928" y="0"/>
                </a:cubicBezTo>
                <a:cubicBezTo>
                  <a:pt x="4818806" y="-52029"/>
                  <a:pt x="4966617" y="55798"/>
                  <a:pt x="5279536" y="0"/>
                </a:cubicBezTo>
                <a:cubicBezTo>
                  <a:pt x="5592455" y="-55798"/>
                  <a:pt x="5592154" y="263"/>
                  <a:pt x="5690166" y="0"/>
                </a:cubicBezTo>
                <a:cubicBezTo>
                  <a:pt x="5788178" y="-263"/>
                  <a:pt x="5967651" y="53493"/>
                  <a:pt x="6188789" y="0"/>
                </a:cubicBezTo>
                <a:cubicBezTo>
                  <a:pt x="6409927" y="-53493"/>
                  <a:pt x="6400078" y="12279"/>
                  <a:pt x="6511427" y="0"/>
                </a:cubicBezTo>
                <a:cubicBezTo>
                  <a:pt x="6622776" y="-12279"/>
                  <a:pt x="6911688" y="32732"/>
                  <a:pt x="7098042" y="0"/>
                </a:cubicBezTo>
                <a:cubicBezTo>
                  <a:pt x="7284396" y="-32732"/>
                  <a:pt x="7311032" y="24685"/>
                  <a:pt x="7420681" y="0"/>
                </a:cubicBezTo>
                <a:cubicBezTo>
                  <a:pt x="7530330" y="-24685"/>
                  <a:pt x="7692800" y="41488"/>
                  <a:pt x="7919303" y="0"/>
                </a:cubicBezTo>
                <a:cubicBezTo>
                  <a:pt x="8145806" y="-41488"/>
                  <a:pt x="8415844" y="68761"/>
                  <a:pt x="8799226" y="0"/>
                </a:cubicBezTo>
                <a:cubicBezTo>
                  <a:pt x="8801181" y="28584"/>
                  <a:pt x="8791607" y="68088"/>
                  <a:pt x="8799226" y="115826"/>
                </a:cubicBezTo>
                <a:cubicBezTo>
                  <a:pt x="8563726" y="155323"/>
                  <a:pt x="8423287" y="102143"/>
                  <a:pt x="8300603" y="115826"/>
                </a:cubicBezTo>
                <a:cubicBezTo>
                  <a:pt x="8177919" y="129509"/>
                  <a:pt x="7935165" y="54522"/>
                  <a:pt x="7713988" y="115826"/>
                </a:cubicBezTo>
                <a:cubicBezTo>
                  <a:pt x="7492811" y="177130"/>
                  <a:pt x="7141715" y="71629"/>
                  <a:pt x="6951389" y="115826"/>
                </a:cubicBezTo>
                <a:cubicBezTo>
                  <a:pt x="6761063" y="160023"/>
                  <a:pt x="6657327" y="111660"/>
                  <a:pt x="6540758" y="115826"/>
                </a:cubicBezTo>
                <a:cubicBezTo>
                  <a:pt x="6424189" y="119992"/>
                  <a:pt x="6160234" y="61394"/>
                  <a:pt x="6042135" y="115826"/>
                </a:cubicBezTo>
                <a:cubicBezTo>
                  <a:pt x="5924036" y="170258"/>
                  <a:pt x="5810212" y="77452"/>
                  <a:pt x="5719497" y="115826"/>
                </a:cubicBezTo>
                <a:cubicBezTo>
                  <a:pt x="5628782" y="154200"/>
                  <a:pt x="5316907" y="75315"/>
                  <a:pt x="5044890" y="115826"/>
                </a:cubicBezTo>
                <a:cubicBezTo>
                  <a:pt x="4772873" y="156337"/>
                  <a:pt x="4744131" y="60274"/>
                  <a:pt x="4458275" y="115826"/>
                </a:cubicBezTo>
                <a:cubicBezTo>
                  <a:pt x="4172420" y="171378"/>
                  <a:pt x="4190402" y="84172"/>
                  <a:pt x="4047644" y="115826"/>
                </a:cubicBezTo>
                <a:cubicBezTo>
                  <a:pt x="3904886" y="147480"/>
                  <a:pt x="3745833" y="92926"/>
                  <a:pt x="3549021" y="115826"/>
                </a:cubicBezTo>
                <a:cubicBezTo>
                  <a:pt x="3352209" y="138726"/>
                  <a:pt x="3136603" y="68537"/>
                  <a:pt x="2786422" y="115826"/>
                </a:cubicBezTo>
                <a:cubicBezTo>
                  <a:pt x="2436241" y="163115"/>
                  <a:pt x="2543938" y="109790"/>
                  <a:pt x="2463783" y="115826"/>
                </a:cubicBezTo>
                <a:cubicBezTo>
                  <a:pt x="2383628" y="121862"/>
                  <a:pt x="2056065" y="67240"/>
                  <a:pt x="1701184" y="115826"/>
                </a:cubicBezTo>
                <a:cubicBezTo>
                  <a:pt x="1346303" y="164412"/>
                  <a:pt x="1295495" y="103441"/>
                  <a:pt x="938584" y="115826"/>
                </a:cubicBezTo>
                <a:cubicBezTo>
                  <a:pt x="581673" y="128211"/>
                  <a:pt x="365544" y="5721"/>
                  <a:pt x="0" y="115826"/>
                </a:cubicBezTo>
                <a:cubicBezTo>
                  <a:pt x="-13073" y="87676"/>
                  <a:pt x="12109" y="42066"/>
                  <a:pt x="0" y="0"/>
                </a:cubicBezTo>
                <a:close/>
              </a:path>
            </a:pathLst>
          </a:custGeom>
          <a:solidFill>
            <a:srgbClr val="D9DCC1"/>
          </a:solidFill>
          <a:ln w="57150">
            <a:solidFill>
              <a:srgbClr val="D9DCC1"/>
            </a:solidFill>
            <a:extLst>
              <a:ext uri="{C807C97D-BFC1-408E-A445-0C87EB9F89A2}">
                <ask:lineSketchStyleProps xmlns:ask="http://schemas.microsoft.com/office/drawing/2018/sketchyshapes" sd="253375599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347631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6DB0663A-2131-4666-ADBA-58AFF522B340}"/>
              </a:ext>
            </a:extLst>
          </p:cNvPr>
          <p:cNvSpPr/>
          <p:nvPr/>
        </p:nvSpPr>
        <p:spPr>
          <a:xfrm>
            <a:off x="2127107" y="3302456"/>
            <a:ext cx="2379518" cy="242108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E06E38D-4F60-4B0C-81BC-E3F8FE5E0826}"/>
              </a:ext>
            </a:extLst>
          </p:cNvPr>
          <p:cNvSpPr txBox="1"/>
          <p:nvPr/>
        </p:nvSpPr>
        <p:spPr>
          <a:xfrm>
            <a:off x="2182592" y="4082356"/>
            <a:ext cx="226854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 startAt="6"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w Cen MT" panose="020B0602020104020603" pitchFamily="34" charset="0"/>
              </a:rPr>
              <a:t>Planning for the Engineering Minor sessions for upcoming term 22231</a:t>
            </a:r>
          </a:p>
        </p:txBody>
      </p:sp>
      <p:sp>
        <p:nvSpPr>
          <p:cNvPr id="2" name="Rectangle: Top Corners Rounded 1">
            <a:extLst>
              <a:ext uri="{FF2B5EF4-FFF2-40B4-BE49-F238E27FC236}">
                <a16:creationId xmlns:a16="http://schemas.microsoft.com/office/drawing/2014/main" id="{E9282C0F-4479-4919-88F8-3D19C9AFCF61}"/>
              </a:ext>
            </a:extLst>
          </p:cNvPr>
          <p:cNvSpPr/>
          <p:nvPr/>
        </p:nvSpPr>
        <p:spPr>
          <a:xfrm>
            <a:off x="1982689" y="2618508"/>
            <a:ext cx="2668354" cy="68394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3" name="Rectangle: Top Corners Rounded 2">
            <a:extLst>
              <a:ext uri="{FF2B5EF4-FFF2-40B4-BE49-F238E27FC236}">
                <a16:creationId xmlns:a16="http://schemas.microsoft.com/office/drawing/2014/main" id="{DB787F02-1216-4710-B374-048DD7E8FC20}"/>
              </a:ext>
            </a:extLst>
          </p:cNvPr>
          <p:cNvSpPr/>
          <p:nvPr/>
        </p:nvSpPr>
        <p:spPr>
          <a:xfrm flipV="1">
            <a:off x="1982689" y="5723539"/>
            <a:ext cx="2668354" cy="68394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A0CA06A-C94F-4A84-9067-0ADB80BF7365}"/>
              </a:ext>
            </a:extLst>
          </p:cNvPr>
          <p:cNvSpPr/>
          <p:nvPr/>
        </p:nvSpPr>
        <p:spPr>
          <a:xfrm>
            <a:off x="2907462" y="1926694"/>
            <a:ext cx="818809" cy="818809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+mn-ea"/>
                <a:cs typeface="+mn-cs"/>
              </a:rPr>
              <a:t>1</a:t>
            </a:r>
          </a:p>
        </p:txBody>
      </p:sp>
      <p:sp>
        <p:nvSpPr>
          <p:cNvPr id="27" name="Rectangle: Top Corners Rounded 26">
            <a:extLst>
              <a:ext uri="{FF2B5EF4-FFF2-40B4-BE49-F238E27FC236}">
                <a16:creationId xmlns:a16="http://schemas.microsoft.com/office/drawing/2014/main" id="{2879DF41-14D8-4619-8C47-9893FBB2BBFB}"/>
              </a:ext>
            </a:extLst>
          </p:cNvPr>
          <p:cNvSpPr/>
          <p:nvPr/>
        </p:nvSpPr>
        <p:spPr>
          <a:xfrm>
            <a:off x="4805172" y="7000009"/>
            <a:ext cx="2668354" cy="68394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28" name="Rectangle: Top Corners Rounded 27">
            <a:extLst>
              <a:ext uri="{FF2B5EF4-FFF2-40B4-BE49-F238E27FC236}">
                <a16:creationId xmlns:a16="http://schemas.microsoft.com/office/drawing/2014/main" id="{3AE8B972-CDDF-446B-A408-D9274556A588}"/>
              </a:ext>
            </a:extLst>
          </p:cNvPr>
          <p:cNvSpPr/>
          <p:nvPr/>
        </p:nvSpPr>
        <p:spPr>
          <a:xfrm flipV="1">
            <a:off x="4805172" y="7683957"/>
            <a:ext cx="2668354" cy="68394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FD1F420A-EC21-4A71-A8AA-52E879CC0392}"/>
              </a:ext>
            </a:extLst>
          </p:cNvPr>
          <p:cNvSpPr/>
          <p:nvPr/>
        </p:nvSpPr>
        <p:spPr>
          <a:xfrm>
            <a:off x="5729944" y="7274552"/>
            <a:ext cx="818809" cy="818809"/>
          </a:xfrm>
          <a:prstGeom prst="ellipse">
            <a:avLst/>
          </a:prstGeom>
          <a:solidFill>
            <a:srgbClr val="FFC00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+mn-ea"/>
                <a:cs typeface="+mn-cs"/>
              </a:rPr>
              <a:t>2</a:t>
            </a:r>
          </a:p>
        </p:txBody>
      </p:sp>
      <p:sp>
        <p:nvSpPr>
          <p:cNvPr id="30" name="Rectangle: Top Corners Rounded 29">
            <a:extLst>
              <a:ext uri="{FF2B5EF4-FFF2-40B4-BE49-F238E27FC236}">
                <a16:creationId xmlns:a16="http://schemas.microsoft.com/office/drawing/2014/main" id="{C9EB5C3A-00E1-4E0B-BF57-8A56A1B76F73}"/>
              </a:ext>
            </a:extLst>
          </p:cNvPr>
          <p:cNvSpPr/>
          <p:nvPr/>
        </p:nvSpPr>
        <p:spPr>
          <a:xfrm>
            <a:off x="7540958" y="7000009"/>
            <a:ext cx="2668354" cy="68394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31" name="Rectangle: Top Corners Rounded 30">
            <a:extLst>
              <a:ext uri="{FF2B5EF4-FFF2-40B4-BE49-F238E27FC236}">
                <a16:creationId xmlns:a16="http://schemas.microsoft.com/office/drawing/2014/main" id="{6DC20D3E-AA34-4F84-A977-67073C48F700}"/>
              </a:ext>
            </a:extLst>
          </p:cNvPr>
          <p:cNvSpPr/>
          <p:nvPr/>
        </p:nvSpPr>
        <p:spPr>
          <a:xfrm flipV="1">
            <a:off x="7540958" y="7683957"/>
            <a:ext cx="2668354" cy="68394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FB92EC7-30D9-4CDE-AE27-A011210AF52C}"/>
              </a:ext>
            </a:extLst>
          </p:cNvPr>
          <p:cNvSpPr/>
          <p:nvPr/>
        </p:nvSpPr>
        <p:spPr>
          <a:xfrm>
            <a:off x="8465730" y="7274552"/>
            <a:ext cx="818809" cy="818809"/>
          </a:xfrm>
          <a:prstGeom prst="ellipse">
            <a:avLst/>
          </a:prstGeom>
          <a:solidFill>
            <a:srgbClr val="FFC00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+mn-ea"/>
                <a:cs typeface="+mn-cs"/>
              </a:rPr>
              <a:t>3</a:t>
            </a:r>
          </a:p>
        </p:txBody>
      </p:sp>
      <p:sp>
        <p:nvSpPr>
          <p:cNvPr id="20" name="Title 14">
            <a:extLst>
              <a:ext uri="{FF2B5EF4-FFF2-40B4-BE49-F238E27FC236}">
                <a16:creationId xmlns:a16="http://schemas.microsoft.com/office/drawing/2014/main" id="{29453E28-F912-494E-970A-E200C4CC8F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Activities Calendar : February,2022</a:t>
            </a:r>
            <a:br>
              <a:rPr lang="en-US" dirty="0"/>
            </a:br>
            <a:r>
              <a:rPr lang="en-US" dirty="0">
                <a:solidFill>
                  <a:srgbClr val="C00000"/>
                </a:solidFill>
              </a:rPr>
              <a:t>Activity Type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5325B5E-0099-4370-B0D3-11974F24DB55}"/>
              </a:ext>
            </a:extLst>
          </p:cNvPr>
          <p:cNvSpPr txBox="1"/>
          <p:nvPr/>
        </p:nvSpPr>
        <p:spPr>
          <a:xfrm>
            <a:off x="2350001" y="5796464"/>
            <a:ext cx="19337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>
                <a:solidFill>
                  <a:schemeClr val="bg1"/>
                </a:solidFill>
                <a:latin typeface="Tw Cen MT Condensed Extra Bold" panose="020B0803020202020204" pitchFamily="34" charset="0"/>
              </a:rPr>
              <a:t>Regular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04E8090-0205-4412-920F-CEC5313FE40B}"/>
              </a:ext>
            </a:extLst>
          </p:cNvPr>
          <p:cNvSpPr txBox="1"/>
          <p:nvPr/>
        </p:nvSpPr>
        <p:spPr>
          <a:xfrm>
            <a:off x="5172484" y="8367904"/>
            <a:ext cx="19337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>
                <a:latin typeface="Tw Cen MT Condensed Extra Bold" panose="020B0803020202020204" pitchFamily="34" charset="0"/>
              </a:rPr>
              <a:t>New Initiative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F6FD90E-B006-4AFF-8212-B41B9CDE8D87}"/>
              </a:ext>
            </a:extLst>
          </p:cNvPr>
          <p:cNvSpPr txBox="1"/>
          <p:nvPr/>
        </p:nvSpPr>
        <p:spPr>
          <a:xfrm>
            <a:off x="7908270" y="8367904"/>
            <a:ext cx="19337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>
                <a:latin typeface="Tw Cen MT Condensed Extra Bold" panose="020B0803020202020204" pitchFamily="34" charset="0"/>
              </a:rPr>
              <a:t>Additional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5BFD954-6827-46BF-9144-9A4722AC2E6F}"/>
              </a:ext>
            </a:extLst>
          </p:cNvPr>
          <p:cNvSpPr txBox="1"/>
          <p:nvPr/>
        </p:nvSpPr>
        <p:spPr>
          <a:xfrm>
            <a:off x="2182592" y="3468969"/>
            <a:ext cx="22685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 pitchFamily="34" charset="0"/>
              </a:rPr>
              <a:t>Activity Name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00486A0-D1C1-4281-BD12-00CE39E98297}"/>
              </a:ext>
            </a:extLst>
          </p:cNvPr>
          <p:cNvSpPr/>
          <p:nvPr/>
        </p:nvSpPr>
        <p:spPr bwMode="auto">
          <a:xfrm>
            <a:off x="4978399" y="3165616"/>
            <a:ext cx="6066971" cy="283555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en-IN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9A3AEEE-79BD-4135-B441-71372E15B117}"/>
              </a:ext>
            </a:extLst>
          </p:cNvPr>
          <p:cNvSpPr/>
          <p:nvPr/>
        </p:nvSpPr>
        <p:spPr bwMode="auto">
          <a:xfrm>
            <a:off x="5228499" y="4061078"/>
            <a:ext cx="2950301" cy="1044625"/>
          </a:xfrm>
          <a:prstGeom prst="roundRect">
            <a:avLst/>
          </a:prstGeom>
          <a:solidFill>
            <a:srgbClr val="404040"/>
          </a:soli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3200" dirty="0">
                <a:solidFill>
                  <a:schemeClr val="bg1"/>
                </a:solidFill>
                <a:latin typeface="Tw Cen MT" panose="020B0602020104020603" pitchFamily="34" charset="0"/>
              </a:rPr>
              <a:t>Status /Remarks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269672CF-8277-41D8-8D19-8840D3B131AB}"/>
              </a:ext>
            </a:extLst>
          </p:cNvPr>
          <p:cNvSpPr/>
          <p:nvPr/>
        </p:nvSpPr>
        <p:spPr bwMode="auto">
          <a:xfrm>
            <a:off x="5228499" y="4061077"/>
            <a:ext cx="2950301" cy="104462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3200" dirty="0">
                <a:solidFill>
                  <a:srgbClr val="C49500"/>
                </a:solidFill>
                <a:latin typeface="Tw Cen MT Condensed Extra Bold" panose="020B0803020202020204" pitchFamily="34" charset="0"/>
              </a:rPr>
              <a:t>Ongoing ▶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0A597FC-CD8E-401A-B3B3-88AAEAFFD749}"/>
              </a:ext>
            </a:extLst>
          </p:cNvPr>
          <p:cNvSpPr/>
          <p:nvPr/>
        </p:nvSpPr>
        <p:spPr bwMode="auto">
          <a:xfrm>
            <a:off x="493486" y="899886"/>
            <a:ext cx="2902857" cy="60791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en-IN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CF692E8-923F-4062-96C6-B4EA94ADD162}"/>
              </a:ext>
            </a:extLst>
          </p:cNvPr>
          <p:cNvSpPr/>
          <p:nvPr/>
        </p:nvSpPr>
        <p:spPr bwMode="auto">
          <a:xfrm>
            <a:off x="8465730" y="3165616"/>
            <a:ext cx="2579640" cy="521063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400" dirty="0">
                <a:latin typeface="Tw Cen MT Condensed Extra Bold" panose="020B0803020202020204" pitchFamily="34" charset="0"/>
              </a:rPr>
              <a:t>Link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94BE6BE-60B7-4EC8-994F-18842904C46E}"/>
              </a:ext>
            </a:extLst>
          </p:cNvPr>
          <p:cNvSpPr/>
          <p:nvPr/>
        </p:nvSpPr>
        <p:spPr bwMode="auto">
          <a:xfrm>
            <a:off x="8465730" y="3686679"/>
            <a:ext cx="2579640" cy="231448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en-IN"/>
          </a:p>
        </p:txBody>
      </p:sp>
      <p:pic>
        <p:nvPicPr>
          <p:cNvPr id="16" name="Graphic 15" descr="Table with solid fill">
            <a:hlinkClick r:id="rId3"/>
            <a:extLst>
              <a:ext uri="{FF2B5EF4-FFF2-40B4-BE49-F238E27FC236}">
                <a16:creationId xmlns:a16="http://schemas.microsoft.com/office/drawing/2014/main" id="{8D58347E-5668-4216-88B6-A171F58014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94935" y="3913427"/>
            <a:ext cx="1521230" cy="1521230"/>
          </a:xfrm>
          <a:prstGeom prst="rect">
            <a:avLst/>
          </a:prstGeom>
        </p:spPr>
      </p:pic>
      <p:pic>
        <p:nvPicPr>
          <p:cNvPr id="6" name="Graphic 5" descr="Right pointing backhand index with solid fill">
            <a:extLst>
              <a:ext uri="{FF2B5EF4-FFF2-40B4-BE49-F238E27FC236}">
                <a16:creationId xmlns:a16="http://schemas.microsoft.com/office/drawing/2014/main" id="{61D355D1-9DA3-4D56-8110-29A05947914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4396696">
            <a:off x="9719002" y="4851162"/>
            <a:ext cx="580811" cy="580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3280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25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25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3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6DB0663A-2131-4666-ADBA-58AFF522B340}"/>
              </a:ext>
            </a:extLst>
          </p:cNvPr>
          <p:cNvSpPr/>
          <p:nvPr/>
        </p:nvSpPr>
        <p:spPr>
          <a:xfrm>
            <a:off x="2127107" y="3302456"/>
            <a:ext cx="2379518" cy="242108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E06E38D-4F60-4B0C-81BC-E3F8FE5E0826}"/>
              </a:ext>
            </a:extLst>
          </p:cNvPr>
          <p:cNvSpPr txBox="1"/>
          <p:nvPr/>
        </p:nvSpPr>
        <p:spPr>
          <a:xfrm>
            <a:off x="2182592" y="4082356"/>
            <a:ext cx="2268548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 startAt="7"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w Cen MT" panose="020B0602020104020603" pitchFamily="34" charset="0"/>
              </a:rPr>
              <a:t>Plan an interaction session for school AOCs regarding Academic Operations Dashboard and Dynamic Reports along with Preparation of Presentation and pdf help files</a:t>
            </a:r>
          </a:p>
        </p:txBody>
      </p:sp>
      <p:sp>
        <p:nvSpPr>
          <p:cNvPr id="2" name="Rectangle: Top Corners Rounded 1">
            <a:extLst>
              <a:ext uri="{FF2B5EF4-FFF2-40B4-BE49-F238E27FC236}">
                <a16:creationId xmlns:a16="http://schemas.microsoft.com/office/drawing/2014/main" id="{E9282C0F-4479-4919-88F8-3D19C9AFCF61}"/>
              </a:ext>
            </a:extLst>
          </p:cNvPr>
          <p:cNvSpPr/>
          <p:nvPr/>
        </p:nvSpPr>
        <p:spPr>
          <a:xfrm>
            <a:off x="1982689" y="2618508"/>
            <a:ext cx="2668354" cy="68394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3" name="Rectangle: Top Corners Rounded 2">
            <a:extLst>
              <a:ext uri="{FF2B5EF4-FFF2-40B4-BE49-F238E27FC236}">
                <a16:creationId xmlns:a16="http://schemas.microsoft.com/office/drawing/2014/main" id="{DB787F02-1216-4710-B374-048DD7E8FC20}"/>
              </a:ext>
            </a:extLst>
          </p:cNvPr>
          <p:cNvSpPr/>
          <p:nvPr/>
        </p:nvSpPr>
        <p:spPr>
          <a:xfrm flipV="1">
            <a:off x="1982689" y="5723539"/>
            <a:ext cx="2668354" cy="68394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A0CA06A-C94F-4A84-9067-0ADB80BF7365}"/>
              </a:ext>
            </a:extLst>
          </p:cNvPr>
          <p:cNvSpPr/>
          <p:nvPr/>
        </p:nvSpPr>
        <p:spPr>
          <a:xfrm>
            <a:off x="2907462" y="1926694"/>
            <a:ext cx="818809" cy="818809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+mn-ea"/>
                <a:cs typeface="+mn-cs"/>
              </a:rPr>
              <a:t>1</a:t>
            </a:r>
          </a:p>
        </p:txBody>
      </p:sp>
      <p:sp>
        <p:nvSpPr>
          <p:cNvPr id="27" name="Rectangle: Top Corners Rounded 26">
            <a:extLst>
              <a:ext uri="{FF2B5EF4-FFF2-40B4-BE49-F238E27FC236}">
                <a16:creationId xmlns:a16="http://schemas.microsoft.com/office/drawing/2014/main" id="{2879DF41-14D8-4619-8C47-9893FBB2BBFB}"/>
              </a:ext>
            </a:extLst>
          </p:cNvPr>
          <p:cNvSpPr/>
          <p:nvPr/>
        </p:nvSpPr>
        <p:spPr>
          <a:xfrm>
            <a:off x="4805172" y="7000009"/>
            <a:ext cx="2668354" cy="68394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28" name="Rectangle: Top Corners Rounded 27">
            <a:extLst>
              <a:ext uri="{FF2B5EF4-FFF2-40B4-BE49-F238E27FC236}">
                <a16:creationId xmlns:a16="http://schemas.microsoft.com/office/drawing/2014/main" id="{3AE8B972-CDDF-446B-A408-D9274556A588}"/>
              </a:ext>
            </a:extLst>
          </p:cNvPr>
          <p:cNvSpPr/>
          <p:nvPr/>
        </p:nvSpPr>
        <p:spPr>
          <a:xfrm flipV="1">
            <a:off x="4805172" y="7683957"/>
            <a:ext cx="2668354" cy="68394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FD1F420A-EC21-4A71-A8AA-52E879CC0392}"/>
              </a:ext>
            </a:extLst>
          </p:cNvPr>
          <p:cNvSpPr/>
          <p:nvPr/>
        </p:nvSpPr>
        <p:spPr>
          <a:xfrm>
            <a:off x="5729944" y="7274552"/>
            <a:ext cx="818809" cy="818809"/>
          </a:xfrm>
          <a:prstGeom prst="ellipse">
            <a:avLst/>
          </a:prstGeom>
          <a:solidFill>
            <a:srgbClr val="FFC00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+mn-ea"/>
                <a:cs typeface="+mn-cs"/>
              </a:rPr>
              <a:t>2</a:t>
            </a:r>
          </a:p>
        </p:txBody>
      </p:sp>
      <p:sp>
        <p:nvSpPr>
          <p:cNvPr id="30" name="Rectangle: Top Corners Rounded 29">
            <a:extLst>
              <a:ext uri="{FF2B5EF4-FFF2-40B4-BE49-F238E27FC236}">
                <a16:creationId xmlns:a16="http://schemas.microsoft.com/office/drawing/2014/main" id="{C9EB5C3A-00E1-4E0B-BF57-8A56A1B76F73}"/>
              </a:ext>
            </a:extLst>
          </p:cNvPr>
          <p:cNvSpPr/>
          <p:nvPr/>
        </p:nvSpPr>
        <p:spPr>
          <a:xfrm>
            <a:off x="7540958" y="7000009"/>
            <a:ext cx="2668354" cy="68394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31" name="Rectangle: Top Corners Rounded 30">
            <a:extLst>
              <a:ext uri="{FF2B5EF4-FFF2-40B4-BE49-F238E27FC236}">
                <a16:creationId xmlns:a16="http://schemas.microsoft.com/office/drawing/2014/main" id="{6DC20D3E-AA34-4F84-A977-67073C48F700}"/>
              </a:ext>
            </a:extLst>
          </p:cNvPr>
          <p:cNvSpPr/>
          <p:nvPr/>
        </p:nvSpPr>
        <p:spPr>
          <a:xfrm flipV="1">
            <a:off x="7540958" y="7683957"/>
            <a:ext cx="2668354" cy="68394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FB92EC7-30D9-4CDE-AE27-A011210AF52C}"/>
              </a:ext>
            </a:extLst>
          </p:cNvPr>
          <p:cNvSpPr/>
          <p:nvPr/>
        </p:nvSpPr>
        <p:spPr>
          <a:xfrm>
            <a:off x="8465730" y="7274552"/>
            <a:ext cx="818809" cy="818809"/>
          </a:xfrm>
          <a:prstGeom prst="ellipse">
            <a:avLst/>
          </a:prstGeom>
          <a:solidFill>
            <a:srgbClr val="FFC00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+mn-ea"/>
                <a:cs typeface="+mn-cs"/>
              </a:rPr>
              <a:t>3</a:t>
            </a:r>
          </a:p>
        </p:txBody>
      </p:sp>
      <p:sp>
        <p:nvSpPr>
          <p:cNvPr id="20" name="Title 14">
            <a:extLst>
              <a:ext uri="{FF2B5EF4-FFF2-40B4-BE49-F238E27FC236}">
                <a16:creationId xmlns:a16="http://schemas.microsoft.com/office/drawing/2014/main" id="{29453E28-F912-494E-970A-E200C4CC8F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Activities Calendar : February,2022</a:t>
            </a:r>
            <a:br>
              <a:rPr lang="en-US" dirty="0"/>
            </a:br>
            <a:r>
              <a:rPr lang="en-US" dirty="0">
                <a:solidFill>
                  <a:srgbClr val="C00000"/>
                </a:solidFill>
              </a:rPr>
              <a:t>Activity Type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5325B5E-0099-4370-B0D3-11974F24DB55}"/>
              </a:ext>
            </a:extLst>
          </p:cNvPr>
          <p:cNvSpPr txBox="1"/>
          <p:nvPr/>
        </p:nvSpPr>
        <p:spPr>
          <a:xfrm>
            <a:off x="2350001" y="5796464"/>
            <a:ext cx="19337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>
                <a:solidFill>
                  <a:schemeClr val="bg1"/>
                </a:solidFill>
                <a:latin typeface="Tw Cen MT Condensed Extra Bold" panose="020B0803020202020204" pitchFamily="34" charset="0"/>
              </a:rPr>
              <a:t>Regular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04E8090-0205-4412-920F-CEC5313FE40B}"/>
              </a:ext>
            </a:extLst>
          </p:cNvPr>
          <p:cNvSpPr txBox="1"/>
          <p:nvPr/>
        </p:nvSpPr>
        <p:spPr>
          <a:xfrm>
            <a:off x="5172484" y="8367904"/>
            <a:ext cx="19337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>
                <a:latin typeface="Tw Cen MT Condensed Extra Bold" panose="020B0803020202020204" pitchFamily="34" charset="0"/>
              </a:rPr>
              <a:t>New Initiative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F6FD90E-B006-4AFF-8212-B41B9CDE8D87}"/>
              </a:ext>
            </a:extLst>
          </p:cNvPr>
          <p:cNvSpPr txBox="1"/>
          <p:nvPr/>
        </p:nvSpPr>
        <p:spPr>
          <a:xfrm>
            <a:off x="7908270" y="8367904"/>
            <a:ext cx="19337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>
                <a:latin typeface="Tw Cen MT Condensed Extra Bold" panose="020B0803020202020204" pitchFamily="34" charset="0"/>
              </a:rPr>
              <a:t>Additional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5BFD954-6827-46BF-9144-9A4722AC2E6F}"/>
              </a:ext>
            </a:extLst>
          </p:cNvPr>
          <p:cNvSpPr txBox="1"/>
          <p:nvPr/>
        </p:nvSpPr>
        <p:spPr>
          <a:xfrm>
            <a:off x="2182592" y="3468969"/>
            <a:ext cx="22685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 pitchFamily="34" charset="0"/>
              </a:rPr>
              <a:t>Activity Name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00486A0-D1C1-4281-BD12-00CE39E98297}"/>
              </a:ext>
            </a:extLst>
          </p:cNvPr>
          <p:cNvSpPr/>
          <p:nvPr/>
        </p:nvSpPr>
        <p:spPr bwMode="auto">
          <a:xfrm>
            <a:off x="4978399" y="3165616"/>
            <a:ext cx="6066971" cy="283555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en-IN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9A3AEEE-79BD-4135-B441-71372E15B117}"/>
              </a:ext>
            </a:extLst>
          </p:cNvPr>
          <p:cNvSpPr/>
          <p:nvPr/>
        </p:nvSpPr>
        <p:spPr bwMode="auto">
          <a:xfrm>
            <a:off x="5228499" y="4061078"/>
            <a:ext cx="2950301" cy="1044625"/>
          </a:xfrm>
          <a:prstGeom prst="roundRect">
            <a:avLst/>
          </a:prstGeom>
          <a:solidFill>
            <a:srgbClr val="404040"/>
          </a:soli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3200" dirty="0">
                <a:solidFill>
                  <a:schemeClr val="bg1"/>
                </a:solidFill>
                <a:latin typeface="Tw Cen MT" panose="020B0602020104020603" pitchFamily="34" charset="0"/>
              </a:rPr>
              <a:t>Status /Remarks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269672CF-8277-41D8-8D19-8840D3B131AB}"/>
              </a:ext>
            </a:extLst>
          </p:cNvPr>
          <p:cNvSpPr/>
          <p:nvPr/>
        </p:nvSpPr>
        <p:spPr bwMode="auto">
          <a:xfrm>
            <a:off x="5228499" y="4061077"/>
            <a:ext cx="2950301" cy="104462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3200" dirty="0">
                <a:solidFill>
                  <a:srgbClr val="C49500"/>
                </a:solidFill>
                <a:latin typeface="Tw Cen MT Condensed Extra Bold" panose="020B0803020202020204" pitchFamily="34" charset="0"/>
              </a:rPr>
              <a:t>Ongoing ▶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0A597FC-CD8E-401A-B3B3-88AAEAFFD749}"/>
              </a:ext>
            </a:extLst>
          </p:cNvPr>
          <p:cNvSpPr/>
          <p:nvPr/>
        </p:nvSpPr>
        <p:spPr bwMode="auto">
          <a:xfrm>
            <a:off x="493486" y="899886"/>
            <a:ext cx="2902857" cy="60791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en-IN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CF692E8-923F-4062-96C6-B4EA94ADD162}"/>
              </a:ext>
            </a:extLst>
          </p:cNvPr>
          <p:cNvSpPr/>
          <p:nvPr/>
        </p:nvSpPr>
        <p:spPr bwMode="auto">
          <a:xfrm>
            <a:off x="8465730" y="3165616"/>
            <a:ext cx="2579640" cy="521063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400" dirty="0">
                <a:latin typeface="Tw Cen MT Condensed Extra Bold" panose="020B0803020202020204" pitchFamily="34" charset="0"/>
              </a:rPr>
              <a:t>Link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94BE6BE-60B7-4EC8-994F-18842904C46E}"/>
              </a:ext>
            </a:extLst>
          </p:cNvPr>
          <p:cNvSpPr/>
          <p:nvPr/>
        </p:nvSpPr>
        <p:spPr bwMode="auto">
          <a:xfrm>
            <a:off x="8465730" y="3686679"/>
            <a:ext cx="2579640" cy="231448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en-IN"/>
          </a:p>
        </p:txBody>
      </p:sp>
      <p:pic>
        <p:nvPicPr>
          <p:cNvPr id="16" name="Graphic 15" descr="Table with solid fill">
            <a:hlinkClick r:id="rId3"/>
            <a:extLst>
              <a:ext uri="{FF2B5EF4-FFF2-40B4-BE49-F238E27FC236}">
                <a16:creationId xmlns:a16="http://schemas.microsoft.com/office/drawing/2014/main" id="{8D58347E-5668-4216-88B6-A171F58014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94935" y="3913427"/>
            <a:ext cx="1521230" cy="1521230"/>
          </a:xfrm>
          <a:prstGeom prst="rect">
            <a:avLst/>
          </a:prstGeom>
        </p:spPr>
      </p:pic>
      <p:pic>
        <p:nvPicPr>
          <p:cNvPr id="6" name="Graphic 5" descr="Right pointing backhand index with solid fill">
            <a:extLst>
              <a:ext uri="{FF2B5EF4-FFF2-40B4-BE49-F238E27FC236}">
                <a16:creationId xmlns:a16="http://schemas.microsoft.com/office/drawing/2014/main" id="{61D355D1-9DA3-4D56-8110-29A05947914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4396696">
            <a:off x="9719002" y="4851162"/>
            <a:ext cx="580811" cy="580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8663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25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25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3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6DB0663A-2131-4666-ADBA-58AFF522B340}"/>
              </a:ext>
            </a:extLst>
          </p:cNvPr>
          <p:cNvSpPr/>
          <p:nvPr/>
        </p:nvSpPr>
        <p:spPr>
          <a:xfrm>
            <a:off x="2127107" y="3302456"/>
            <a:ext cx="2379518" cy="242108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E06E38D-4F60-4B0C-81BC-E3F8FE5E0826}"/>
              </a:ext>
            </a:extLst>
          </p:cNvPr>
          <p:cNvSpPr txBox="1"/>
          <p:nvPr/>
        </p:nvSpPr>
        <p:spPr>
          <a:xfrm>
            <a:off x="2182592" y="4082356"/>
            <a:ext cx="22685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 startAt="8"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w Cen MT" panose="020B0602020104020603" pitchFamily="34" charset="0"/>
              </a:rPr>
              <a:t>RMS handling regarding academic operations</a:t>
            </a:r>
          </a:p>
        </p:txBody>
      </p:sp>
      <p:sp>
        <p:nvSpPr>
          <p:cNvPr id="2" name="Rectangle: Top Corners Rounded 1">
            <a:extLst>
              <a:ext uri="{FF2B5EF4-FFF2-40B4-BE49-F238E27FC236}">
                <a16:creationId xmlns:a16="http://schemas.microsoft.com/office/drawing/2014/main" id="{E9282C0F-4479-4919-88F8-3D19C9AFCF61}"/>
              </a:ext>
            </a:extLst>
          </p:cNvPr>
          <p:cNvSpPr/>
          <p:nvPr/>
        </p:nvSpPr>
        <p:spPr>
          <a:xfrm>
            <a:off x="1982689" y="2618508"/>
            <a:ext cx="2668354" cy="68394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3" name="Rectangle: Top Corners Rounded 2">
            <a:extLst>
              <a:ext uri="{FF2B5EF4-FFF2-40B4-BE49-F238E27FC236}">
                <a16:creationId xmlns:a16="http://schemas.microsoft.com/office/drawing/2014/main" id="{DB787F02-1216-4710-B374-048DD7E8FC20}"/>
              </a:ext>
            </a:extLst>
          </p:cNvPr>
          <p:cNvSpPr/>
          <p:nvPr/>
        </p:nvSpPr>
        <p:spPr>
          <a:xfrm flipV="1">
            <a:off x="1982689" y="5723539"/>
            <a:ext cx="2668354" cy="68394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A0CA06A-C94F-4A84-9067-0ADB80BF7365}"/>
              </a:ext>
            </a:extLst>
          </p:cNvPr>
          <p:cNvSpPr/>
          <p:nvPr/>
        </p:nvSpPr>
        <p:spPr>
          <a:xfrm>
            <a:off x="2907462" y="1926694"/>
            <a:ext cx="818809" cy="818809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+mn-ea"/>
                <a:cs typeface="+mn-cs"/>
              </a:rPr>
              <a:t>1</a:t>
            </a:r>
          </a:p>
        </p:txBody>
      </p:sp>
      <p:sp>
        <p:nvSpPr>
          <p:cNvPr id="27" name="Rectangle: Top Corners Rounded 26">
            <a:extLst>
              <a:ext uri="{FF2B5EF4-FFF2-40B4-BE49-F238E27FC236}">
                <a16:creationId xmlns:a16="http://schemas.microsoft.com/office/drawing/2014/main" id="{2879DF41-14D8-4619-8C47-9893FBB2BBFB}"/>
              </a:ext>
            </a:extLst>
          </p:cNvPr>
          <p:cNvSpPr/>
          <p:nvPr/>
        </p:nvSpPr>
        <p:spPr>
          <a:xfrm>
            <a:off x="4805172" y="7000009"/>
            <a:ext cx="2668354" cy="68394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28" name="Rectangle: Top Corners Rounded 27">
            <a:extLst>
              <a:ext uri="{FF2B5EF4-FFF2-40B4-BE49-F238E27FC236}">
                <a16:creationId xmlns:a16="http://schemas.microsoft.com/office/drawing/2014/main" id="{3AE8B972-CDDF-446B-A408-D9274556A588}"/>
              </a:ext>
            </a:extLst>
          </p:cNvPr>
          <p:cNvSpPr/>
          <p:nvPr/>
        </p:nvSpPr>
        <p:spPr>
          <a:xfrm flipV="1">
            <a:off x="4805172" y="7683957"/>
            <a:ext cx="2668354" cy="68394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FD1F420A-EC21-4A71-A8AA-52E879CC0392}"/>
              </a:ext>
            </a:extLst>
          </p:cNvPr>
          <p:cNvSpPr/>
          <p:nvPr/>
        </p:nvSpPr>
        <p:spPr>
          <a:xfrm>
            <a:off x="5729944" y="7274552"/>
            <a:ext cx="818809" cy="818809"/>
          </a:xfrm>
          <a:prstGeom prst="ellipse">
            <a:avLst/>
          </a:prstGeom>
          <a:solidFill>
            <a:srgbClr val="FFC00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+mn-ea"/>
                <a:cs typeface="+mn-cs"/>
              </a:rPr>
              <a:t>2</a:t>
            </a:r>
          </a:p>
        </p:txBody>
      </p:sp>
      <p:sp>
        <p:nvSpPr>
          <p:cNvPr id="30" name="Rectangle: Top Corners Rounded 29">
            <a:extLst>
              <a:ext uri="{FF2B5EF4-FFF2-40B4-BE49-F238E27FC236}">
                <a16:creationId xmlns:a16="http://schemas.microsoft.com/office/drawing/2014/main" id="{C9EB5C3A-00E1-4E0B-BF57-8A56A1B76F73}"/>
              </a:ext>
            </a:extLst>
          </p:cNvPr>
          <p:cNvSpPr/>
          <p:nvPr/>
        </p:nvSpPr>
        <p:spPr>
          <a:xfrm>
            <a:off x="7540958" y="7000009"/>
            <a:ext cx="2668354" cy="68394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31" name="Rectangle: Top Corners Rounded 30">
            <a:extLst>
              <a:ext uri="{FF2B5EF4-FFF2-40B4-BE49-F238E27FC236}">
                <a16:creationId xmlns:a16="http://schemas.microsoft.com/office/drawing/2014/main" id="{6DC20D3E-AA34-4F84-A977-67073C48F700}"/>
              </a:ext>
            </a:extLst>
          </p:cNvPr>
          <p:cNvSpPr/>
          <p:nvPr/>
        </p:nvSpPr>
        <p:spPr>
          <a:xfrm flipV="1">
            <a:off x="7540958" y="7683957"/>
            <a:ext cx="2668354" cy="68394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FB92EC7-30D9-4CDE-AE27-A011210AF52C}"/>
              </a:ext>
            </a:extLst>
          </p:cNvPr>
          <p:cNvSpPr/>
          <p:nvPr/>
        </p:nvSpPr>
        <p:spPr>
          <a:xfrm>
            <a:off x="8465730" y="7274552"/>
            <a:ext cx="818809" cy="818809"/>
          </a:xfrm>
          <a:prstGeom prst="ellipse">
            <a:avLst/>
          </a:prstGeom>
          <a:solidFill>
            <a:srgbClr val="FFC00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+mn-ea"/>
                <a:cs typeface="+mn-cs"/>
              </a:rPr>
              <a:t>3</a:t>
            </a:r>
          </a:p>
        </p:txBody>
      </p:sp>
      <p:sp>
        <p:nvSpPr>
          <p:cNvPr id="20" name="Title 14">
            <a:extLst>
              <a:ext uri="{FF2B5EF4-FFF2-40B4-BE49-F238E27FC236}">
                <a16:creationId xmlns:a16="http://schemas.microsoft.com/office/drawing/2014/main" id="{29453E28-F912-494E-970A-E200C4CC8F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Activities Calendar : February,2022</a:t>
            </a:r>
            <a:br>
              <a:rPr lang="en-US" dirty="0"/>
            </a:br>
            <a:r>
              <a:rPr lang="en-US" dirty="0">
                <a:solidFill>
                  <a:srgbClr val="C00000"/>
                </a:solidFill>
              </a:rPr>
              <a:t>Activity Type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5325B5E-0099-4370-B0D3-11974F24DB55}"/>
              </a:ext>
            </a:extLst>
          </p:cNvPr>
          <p:cNvSpPr txBox="1"/>
          <p:nvPr/>
        </p:nvSpPr>
        <p:spPr>
          <a:xfrm>
            <a:off x="2350001" y="5796464"/>
            <a:ext cx="19337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>
                <a:solidFill>
                  <a:schemeClr val="bg1"/>
                </a:solidFill>
                <a:latin typeface="Tw Cen MT Condensed Extra Bold" panose="020B0803020202020204" pitchFamily="34" charset="0"/>
              </a:rPr>
              <a:t>Regular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04E8090-0205-4412-920F-CEC5313FE40B}"/>
              </a:ext>
            </a:extLst>
          </p:cNvPr>
          <p:cNvSpPr txBox="1"/>
          <p:nvPr/>
        </p:nvSpPr>
        <p:spPr>
          <a:xfrm>
            <a:off x="5172484" y="8367904"/>
            <a:ext cx="19337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>
                <a:latin typeface="Tw Cen MT Condensed Extra Bold" panose="020B0803020202020204" pitchFamily="34" charset="0"/>
              </a:rPr>
              <a:t>New Initiative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F6FD90E-B006-4AFF-8212-B41B9CDE8D87}"/>
              </a:ext>
            </a:extLst>
          </p:cNvPr>
          <p:cNvSpPr txBox="1"/>
          <p:nvPr/>
        </p:nvSpPr>
        <p:spPr>
          <a:xfrm>
            <a:off x="7908270" y="8367904"/>
            <a:ext cx="19337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>
                <a:latin typeface="Tw Cen MT Condensed Extra Bold" panose="020B0803020202020204" pitchFamily="34" charset="0"/>
              </a:rPr>
              <a:t>Additional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5BFD954-6827-46BF-9144-9A4722AC2E6F}"/>
              </a:ext>
            </a:extLst>
          </p:cNvPr>
          <p:cNvSpPr txBox="1"/>
          <p:nvPr/>
        </p:nvSpPr>
        <p:spPr>
          <a:xfrm>
            <a:off x="2182592" y="3468969"/>
            <a:ext cx="22685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 pitchFamily="34" charset="0"/>
              </a:rPr>
              <a:t>Activity Name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00486A0-D1C1-4281-BD12-00CE39E98297}"/>
              </a:ext>
            </a:extLst>
          </p:cNvPr>
          <p:cNvSpPr/>
          <p:nvPr/>
        </p:nvSpPr>
        <p:spPr bwMode="auto">
          <a:xfrm>
            <a:off x="4978399" y="3165616"/>
            <a:ext cx="6066971" cy="283555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en-IN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9A3AEEE-79BD-4135-B441-71372E15B117}"/>
              </a:ext>
            </a:extLst>
          </p:cNvPr>
          <p:cNvSpPr/>
          <p:nvPr/>
        </p:nvSpPr>
        <p:spPr bwMode="auto">
          <a:xfrm>
            <a:off x="5228499" y="4061078"/>
            <a:ext cx="2950301" cy="1044625"/>
          </a:xfrm>
          <a:prstGeom prst="roundRect">
            <a:avLst/>
          </a:prstGeom>
          <a:solidFill>
            <a:srgbClr val="404040"/>
          </a:soli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3200" dirty="0">
                <a:solidFill>
                  <a:schemeClr val="bg1"/>
                </a:solidFill>
                <a:latin typeface="Tw Cen MT" panose="020B0602020104020603" pitchFamily="34" charset="0"/>
              </a:rPr>
              <a:t>Status /Remarks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269672CF-8277-41D8-8D19-8840D3B131AB}"/>
              </a:ext>
            </a:extLst>
          </p:cNvPr>
          <p:cNvSpPr/>
          <p:nvPr/>
        </p:nvSpPr>
        <p:spPr bwMode="auto">
          <a:xfrm>
            <a:off x="5228499" y="4061077"/>
            <a:ext cx="2950301" cy="104462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3200" dirty="0">
                <a:solidFill>
                  <a:srgbClr val="C49500"/>
                </a:solidFill>
                <a:latin typeface="Tw Cen MT Condensed Extra Bold" panose="020B0803020202020204" pitchFamily="34" charset="0"/>
              </a:rPr>
              <a:t>Ongoing ▶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0A597FC-CD8E-401A-B3B3-88AAEAFFD749}"/>
              </a:ext>
            </a:extLst>
          </p:cNvPr>
          <p:cNvSpPr/>
          <p:nvPr/>
        </p:nvSpPr>
        <p:spPr bwMode="auto">
          <a:xfrm>
            <a:off x="493486" y="899886"/>
            <a:ext cx="2902857" cy="60791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en-IN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CF692E8-923F-4062-96C6-B4EA94ADD162}"/>
              </a:ext>
            </a:extLst>
          </p:cNvPr>
          <p:cNvSpPr/>
          <p:nvPr/>
        </p:nvSpPr>
        <p:spPr bwMode="auto">
          <a:xfrm>
            <a:off x="8465730" y="3165616"/>
            <a:ext cx="2579640" cy="521063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400" dirty="0">
                <a:latin typeface="Tw Cen MT Condensed Extra Bold" panose="020B0803020202020204" pitchFamily="34" charset="0"/>
              </a:rPr>
              <a:t>Link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94BE6BE-60B7-4EC8-994F-18842904C46E}"/>
              </a:ext>
            </a:extLst>
          </p:cNvPr>
          <p:cNvSpPr/>
          <p:nvPr/>
        </p:nvSpPr>
        <p:spPr bwMode="auto">
          <a:xfrm>
            <a:off x="8465730" y="3686679"/>
            <a:ext cx="2579640" cy="231448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en-IN"/>
          </a:p>
        </p:txBody>
      </p:sp>
      <p:pic>
        <p:nvPicPr>
          <p:cNvPr id="16" name="Graphic 15" descr="Table with solid fill">
            <a:hlinkClick r:id="rId3"/>
            <a:extLst>
              <a:ext uri="{FF2B5EF4-FFF2-40B4-BE49-F238E27FC236}">
                <a16:creationId xmlns:a16="http://schemas.microsoft.com/office/drawing/2014/main" id="{8D58347E-5668-4216-88B6-A171F58014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94935" y="3913427"/>
            <a:ext cx="1521230" cy="1521230"/>
          </a:xfrm>
          <a:prstGeom prst="rect">
            <a:avLst/>
          </a:prstGeom>
        </p:spPr>
      </p:pic>
      <p:pic>
        <p:nvPicPr>
          <p:cNvPr id="6" name="Graphic 5" descr="Right pointing backhand index with solid fill">
            <a:extLst>
              <a:ext uri="{FF2B5EF4-FFF2-40B4-BE49-F238E27FC236}">
                <a16:creationId xmlns:a16="http://schemas.microsoft.com/office/drawing/2014/main" id="{61D355D1-9DA3-4D56-8110-29A05947914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4396696">
            <a:off x="9719002" y="4851162"/>
            <a:ext cx="580811" cy="580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9003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25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25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3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6DB0663A-2131-4666-ADBA-58AFF522B340}"/>
              </a:ext>
            </a:extLst>
          </p:cNvPr>
          <p:cNvSpPr/>
          <p:nvPr/>
        </p:nvSpPr>
        <p:spPr>
          <a:xfrm>
            <a:off x="2127107" y="3302456"/>
            <a:ext cx="2379518" cy="242108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E06E38D-4F60-4B0C-81BC-E3F8FE5E0826}"/>
              </a:ext>
            </a:extLst>
          </p:cNvPr>
          <p:cNvSpPr txBox="1"/>
          <p:nvPr/>
        </p:nvSpPr>
        <p:spPr>
          <a:xfrm>
            <a:off x="2182592" y="4082356"/>
            <a:ext cx="22685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 startAt="9"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w Cen MT" panose="020B0602020104020603" pitchFamily="34" charset="0"/>
              </a:rPr>
              <a:t>Backlog Registration for Spring Term</a:t>
            </a:r>
          </a:p>
        </p:txBody>
      </p:sp>
      <p:sp>
        <p:nvSpPr>
          <p:cNvPr id="2" name="Rectangle: Top Corners Rounded 1">
            <a:extLst>
              <a:ext uri="{FF2B5EF4-FFF2-40B4-BE49-F238E27FC236}">
                <a16:creationId xmlns:a16="http://schemas.microsoft.com/office/drawing/2014/main" id="{E9282C0F-4479-4919-88F8-3D19C9AFCF61}"/>
              </a:ext>
            </a:extLst>
          </p:cNvPr>
          <p:cNvSpPr/>
          <p:nvPr/>
        </p:nvSpPr>
        <p:spPr>
          <a:xfrm>
            <a:off x="1982689" y="2618508"/>
            <a:ext cx="2668354" cy="68394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3" name="Rectangle: Top Corners Rounded 2">
            <a:extLst>
              <a:ext uri="{FF2B5EF4-FFF2-40B4-BE49-F238E27FC236}">
                <a16:creationId xmlns:a16="http://schemas.microsoft.com/office/drawing/2014/main" id="{DB787F02-1216-4710-B374-048DD7E8FC20}"/>
              </a:ext>
            </a:extLst>
          </p:cNvPr>
          <p:cNvSpPr/>
          <p:nvPr/>
        </p:nvSpPr>
        <p:spPr>
          <a:xfrm flipV="1">
            <a:off x="1982689" y="5723539"/>
            <a:ext cx="2668354" cy="68394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A0CA06A-C94F-4A84-9067-0ADB80BF7365}"/>
              </a:ext>
            </a:extLst>
          </p:cNvPr>
          <p:cNvSpPr/>
          <p:nvPr/>
        </p:nvSpPr>
        <p:spPr>
          <a:xfrm>
            <a:off x="2907462" y="1926694"/>
            <a:ext cx="818809" cy="818809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+mn-ea"/>
                <a:cs typeface="+mn-cs"/>
              </a:rPr>
              <a:t>1</a:t>
            </a:r>
          </a:p>
        </p:txBody>
      </p:sp>
      <p:sp>
        <p:nvSpPr>
          <p:cNvPr id="27" name="Rectangle: Top Corners Rounded 26">
            <a:extLst>
              <a:ext uri="{FF2B5EF4-FFF2-40B4-BE49-F238E27FC236}">
                <a16:creationId xmlns:a16="http://schemas.microsoft.com/office/drawing/2014/main" id="{2879DF41-14D8-4619-8C47-9893FBB2BBFB}"/>
              </a:ext>
            </a:extLst>
          </p:cNvPr>
          <p:cNvSpPr/>
          <p:nvPr/>
        </p:nvSpPr>
        <p:spPr>
          <a:xfrm>
            <a:off x="4805172" y="7000009"/>
            <a:ext cx="2668354" cy="68394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28" name="Rectangle: Top Corners Rounded 27">
            <a:extLst>
              <a:ext uri="{FF2B5EF4-FFF2-40B4-BE49-F238E27FC236}">
                <a16:creationId xmlns:a16="http://schemas.microsoft.com/office/drawing/2014/main" id="{3AE8B972-CDDF-446B-A408-D9274556A588}"/>
              </a:ext>
            </a:extLst>
          </p:cNvPr>
          <p:cNvSpPr/>
          <p:nvPr/>
        </p:nvSpPr>
        <p:spPr>
          <a:xfrm flipV="1">
            <a:off x="4805172" y="7683957"/>
            <a:ext cx="2668354" cy="68394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FD1F420A-EC21-4A71-A8AA-52E879CC0392}"/>
              </a:ext>
            </a:extLst>
          </p:cNvPr>
          <p:cNvSpPr/>
          <p:nvPr/>
        </p:nvSpPr>
        <p:spPr>
          <a:xfrm>
            <a:off x="5729944" y="7274552"/>
            <a:ext cx="818809" cy="818809"/>
          </a:xfrm>
          <a:prstGeom prst="ellipse">
            <a:avLst/>
          </a:prstGeom>
          <a:solidFill>
            <a:srgbClr val="FFC00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+mn-ea"/>
                <a:cs typeface="+mn-cs"/>
              </a:rPr>
              <a:t>2</a:t>
            </a:r>
          </a:p>
        </p:txBody>
      </p:sp>
      <p:sp>
        <p:nvSpPr>
          <p:cNvPr id="30" name="Rectangle: Top Corners Rounded 29">
            <a:extLst>
              <a:ext uri="{FF2B5EF4-FFF2-40B4-BE49-F238E27FC236}">
                <a16:creationId xmlns:a16="http://schemas.microsoft.com/office/drawing/2014/main" id="{C9EB5C3A-00E1-4E0B-BF57-8A56A1B76F73}"/>
              </a:ext>
            </a:extLst>
          </p:cNvPr>
          <p:cNvSpPr/>
          <p:nvPr/>
        </p:nvSpPr>
        <p:spPr>
          <a:xfrm>
            <a:off x="7540958" y="7000009"/>
            <a:ext cx="2668354" cy="68394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31" name="Rectangle: Top Corners Rounded 30">
            <a:extLst>
              <a:ext uri="{FF2B5EF4-FFF2-40B4-BE49-F238E27FC236}">
                <a16:creationId xmlns:a16="http://schemas.microsoft.com/office/drawing/2014/main" id="{6DC20D3E-AA34-4F84-A977-67073C48F700}"/>
              </a:ext>
            </a:extLst>
          </p:cNvPr>
          <p:cNvSpPr/>
          <p:nvPr/>
        </p:nvSpPr>
        <p:spPr>
          <a:xfrm flipV="1">
            <a:off x="7540958" y="7683957"/>
            <a:ext cx="2668354" cy="68394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FB92EC7-30D9-4CDE-AE27-A011210AF52C}"/>
              </a:ext>
            </a:extLst>
          </p:cNvPr>
          <p:cNvSpPr/>
          <p:nvPr/>
        </p:nvSpPr>
        <p:spPr>
          <a:xfrm>
            <a:off x="8465730" y="7274552"/>
            <a:ext cx="818809" cy="818809"/>
          </a:xfrm>
          <a:prstGeom prst="ellipse">
            <a:avLst/>
          </a:prstGeom>
          <a:solidFill>
            <a:srgbClr val="FFC00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+mn-ea"/>
                <a:cs typeface="+mn-cs"/>
              </a:rPr>
              <a:t>3</a:t>
            </a:r>
          </a:p>
        </p:txBody>
      </p:sp>
      <p:sp>
        <p:nvSpPr>
          <p:cNvPr id="20" name="Title 14">
            <a:extLst>
              <a:ext uri="{FF2B5EF4-FFF2-40B4-BE49-F238E27FC236}">
                <a16:creationId xmlns:a16="http://schemas.microsoft.com/office/drawing/2014/main" id="{29453E28-F912-494E-970A-E200C4CC8F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Activities Calendar : February,2022</a:t>
            </a:r>
            <a:br>
              <a:rPr lang="en-US" dirty="0"/>
            </a:br>
            <a:r>
              <a:rPr lang="en-US" dirty="0">
                <a:solidFill>
                  <a:srgbClr val="C00000"/>
                </a:solidFill>
              </a:rPr>
              <a:t>Activity Type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5325B5E-0099-4370-B0D3-11974F24DB55}"/>
              </a:ext>
            </a:extLst>
          </p:cNvPr>
          <p:cNvSpPr txBox="1"/>
          <p:nvPr/>
        </p:nvSpPr>
        <p:spPr>
          <a:xfrm>
            <a:off x="2350001" y="5796464"/>
            <a:ext cx="19337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>
                <a:solidFill>
                  <a:schemeClr val="bg1"/>
                </a:solidFill>
                <a:latin typeface="Tw Cen MT Condensed Extra Bold" panose="020B0803020202020204" pitchFamily="34" charset="0"/>
              </a:rPr>
              <a:t>Regular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04E8090-0205-4412-920F-CEC5313FE40B}"/>
              </a:ext>
            </a:extLst>
          </p:cNvPr>
          <p:cNvSpPr txBox="1"/>
          <p:nvPr/>
        </p:nvSpPr>
        <p:spPr>
          <a:xfrm>
            <a:off x="5172484" y="8367904"/>
            <a:ext cx="19337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>
                <a:latin typeface="Tw Cen MT Condensed Extra Bold" panose="020B0803020202020204" pitchFamily="34" charset="0"/>
              </a:rPr>
              <a:t>New Initiative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F6FD90E-B006-4AFF-8212-B41B9CDE8D87}"/>
              </a:ext>
            </a:extLst>
          </p:cNvPr>
          <p:cNvSpPr txBox="1"/>
          <p:nvPr/>
        </p:nvSpPr>
        <p:spPr>
          <a:xfrm>
            <a:off x="7908270" y="8367904"/>
            <a:ext cx="19337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>
                <a:latin typeface="Tw Cen MT Condensed Extra Bold" panose="020B0803020202020204" pitchFamily="34" charset="0"/>
              </a:rPr>
              <a:t>Additional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5BFD954-6827-46BF-9144-9A4722AC2E6F}"/>
              </a:ext>
            </a:extLst>
          </p:cNvPr>
          <p:cNvSpPr txBox="1"/>
          <p:nvPr/>
        </p:nvSpPr>
        <p:spPr>
          <a:xfrm>
            <a:off x="2182592" y="3468969"/>
            <a:ext cx="22685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 pitchFamily="34" charset="0"/>
              </a:rPr>
              <a:t>Activity Name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00486A0-D1C1-4281-BD12-00CE39E98297}"/>
              </a:ext>
            </a:extLst>
          </p:cNvPr>
          <p:cNvSpPr/>
          <p:nvPr/>
        </p:nvSpPr>
        <p:spPr bwMode="auto">
          <a:xfrm>
            <a:off x="4978399" y="3165616"/>
            <a:ext cx="6066971" cy="283555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en-IN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9A3AEEE-79BD-4135-B441-71372E15B117}"/>
              </a:ext>
            </a:extLst>
          </p:cNvPr>
          <p:cNvSpPr/>
          <p:nvPr/>
        </p:nvSpPr>
        <p:spPr bwMode="auto">
          <a:xfrm>
            <a:off x="5228499" y="4061078"/>
            <a:ext cx="2950301" cy="1044625"/>
          </a:xfrm>
          <a:prstGeom prst="roundRect">
            <a:avLst/>
          </a:prstGeom>
          <a:solidFill>
            <a:srgbClr val="404040"/>
          </a:soli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3200" dirty="0">
                <a:solidFill>
                  <a:schemeClr val="bg1"/>
                </a:solidFill>
                <a:latin typeface="Tw Cen MT" panose="020B0602020104020603" pitchFamily="34" charset="0"/>
              </a:rPr>
              <a:t>Status /Remarks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269672CF-8277-41D8-8D19-8840D3B131AB}"/>
              </a:ext>
            </a:extLst>
          </p:cNvPr>
          <p:cNvSpPr/>
          <p:nvPr/>
        </p:nvSpPr>
        <p:spPr bwMode="auto">
          <a:xfrm>
            <a:off x="5228499" y="4061077"/>
            <a:ext cx="2950301" cy="104462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3200" dirty="0">
                <a:solidFill>
                  <a:srgbClr val="C49500"/>
                </a:solidFill>
                <a:latin typeface="Tw Cen MT Condensed Extra Bold" panose="020B0803020202020204" pitchFamily="34" charset="0"/>
              </a:rPr>
              <a:t>Ongoing ▶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0A597FC-CD8E-401A-B3B3-88AAEAFFD749}"/>
              </a:ext>
            </a:extLst>
          </p:cNvPr>
          <p:cNvSpPr/>
          <p:nvPr/>
        </p:nvSpPr>
        <p:spPr bwMode="auto">
          <a:xfrm>
            <a:off x="493486" y="899886"/>
            <a:ext cx="2902857" cy="60791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en-IN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CF692E8-923F-4062-96C6-B4EA94ADD162}"/>
              </a:ext>
            </a:extLst>
          </p:cNvPr>
          <p:cNvSpPr/>
          <p:nvPr/>
        </p:nvSpPr>
        <p:spPr bwMode="auto">
          <a:xfrm>
            <a:off x="8465730" y="3165616"/>
            <a:ext cx="2579640" cy="521063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400" dirty="0">
                <a:latin typeface="Tw Cen MT Condensed Extra Bold" panose="020B0803020202020204" pitchFamily="34" charset="0"/>
              </a:rPr>
              <a:t>Link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94BE6BE-60B7-4EC8-994F-18842904C46E}"/>
              </a:ext>
            </a:extLst>
          </p:cNvPr>
          <p:cNvSpPr/>
          <p:nvPr/>
        </p:nvSpPr>
        <p:spPr bwMode="auto">
          <a:xfrm>
            <a:off x="8465730" y="3686679"/>
            <a:ext cx="2579640" cy="231448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en-IN"/>
          </a:p>
        </p:txBody>
      </p:sp>
      <p:pic>
        <p:nvPicPr>
          <p:cNvPr id="16" name="Graphic 15" descr="Table with solid fill">
            <a:hlinkClick r:id="rId3"/>
            <a:extLst>
              <a:ext uri="{FF2B5EF4-FFF2-40B4-BE49-F238E27FC236}">
                <a16:creationId xmlns:a16="http://schemas.microsoft.com/office/drawing/2014/main" id="{8D58347E-5668-4216-88B6-A171F58014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94935" y="3913427"/>
            <a:ext cx="1521230" cy="1521230"/>
          </a:xfrm>
          <a:prstGeom prst="rect">
            <a:avLst/>
          </a:prstGeom>
        </p:spPr>
      </p:pic>
      <p:pic>
        <p:nvPicPr>
          <p:cNvPr id="6" name="Graphic 5" descr="Right pointing backhand index with solid fill">
            <a:extLst>
              <a:ext uri="{FF2B5EF4-FFF2-40B4-BE49-F238E27FC236}">
                <a16:creationId xmlns:a16="http://schemas.microsoft.com/office/drawing/2014/main" id="{61D355D1-9DA3-4D56-8110-29A05947914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4396696">
            <a:off x="9719002" y="4851162"/>
            <a:ext cx="580811" cy="580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4822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25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25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3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6DB0663A-2131-4666-ADBA-58AFF522B340}"/>
              </a:ext>
            </a:extLst>
          </p:cNvPr>
          <p:cNvSpPr/>
          <p:nvPr/>
        </p:nvSpPr>
        <p:spPr>
          <a:xfrm>
            <a:off x="2127107" y="3302456"/>
            <a:ext cx="2379518" cy="242108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E06E38D-4F60-4B0C-81BC-E3F8FE5E0826}"/>
              </a:ext>
            </a:extLst>
          </p:cNvPr>
          <p:cNvSpPr txBox="1"/>
          <p:nvPr/>
        </p:nvSpPr>
        <p:spPr>
          <a:xfrm>
            <a:off x="2182592" y="4082356"/>
            <a:ext cx="22685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 startAt="9"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w Cen MT" panose="020B0602020104020603" pitchFamily="34" charset="0"/>
              </a:rPr>
              <a:t>Backlog Registration for Spring Term</a:t>
            </a:r>
          </a:p>
        </p:txBody>
      </p:sp>
      <p:sp>
        <p:nvSpPr>
          <p:cNvPr id="2" name="Rectangle: Top Corners Rounded 1">
            <a:extLst>
              <a:ext uri="{FF2B5EF4-FFF2-40B4-BE49-F238E27FC236}">
                <a16:creationId xmlns:a16="http://schemas.microsoft.com/office/drawing/2014/main" id="{E9282C0F-4479-4919-88F8-3D19C9AFCF61}"/>
              </a:ext>
            </a:extLst>
          </p:cNvPr>
          <p:cNvSpPr/>
          <p:nvPr/>
        </p:nvSpPr>
        <p:spPr>
          <a:xfrm>
            <a:off x="1982689" y="2618508"/>
            <a:ext cx="2668354" cy="68394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3" name="Rectangle: Top Corners Rounded 2">
            <a:extLst>
              <a:ext uri="{FF2B5EF4-FFF2-40B4-BE49-F238E27FC236}">
                <a16:creationId xmlns:a16="http://schemas.microsoft.com/office/drawing/2014/main" id="{DB787F02-1216-4710-B374-048DD7E8FC20}"/>
              </a:ext>
            </a:extLst>
          </p:cNvPr>
          <p:cNvSpPr/>
          <p:nvPr/>
        </p:nvSpPr>
        <p:spPr>
          <a:xfrm flipV="1">
            <a:off x="1982689" y="5723539"/>
            <a:ext cx="2668354" cy="68394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A0CA06A-C94F-4A84-9067-0ADB80BF7365}"/>
              </a:ext>
            </a:extLst>
          </p:cNvPr>
          <p:cNvSpPr/>
          <p:nvPr/>
        </p:nvSpPr>
        <p:spPr>
          <a:xfrm>
            <a:off x="2907462" y="1926694"/>
            <a:ext cx="818809" cy="818809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+mn-ea"/>
                <a:cs typeface="+mn-cs"/>
              </a:rPr>
              <a:t>1</a:t>
            </a:r>
          </a:p>
        </p:txBody>
      </p:sp>
      <p:sp>
        <p:nvSpPr>
          <p:cNvPr id="27" name="Rectangle: Top Corners Rounded 26">
            <a:extLst>
              <a:ext uri="{FF2B5EF4-FFF2-40B4-BE49-F238E27FC236}">
                <a16:creationId xmlns:a16="http://schemas.microsoft.com/office/drawing/2014/main" id="{2879DF41-14D8-4619-8C47-9893FBB2BBFB}"/>
              </a:ext>
            </a:extLst>
          </p:cNvPr>
          <p:cNvSpPr/>
          <p:nvPr/>
        </p:nvSpPr>
        <p:spPr>
          <a:xfrm>
            <a:off x="4805172" y="7000009"/>
            <a:ext cx="2668354" cy="68394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28" name="Rectangle: Top Corners Rounded 27">
            <a:extLst>
              <a:ext uri="{FF2B5EF4-FFF2-40B4-BE49-F238E27FC236}">
                <a16:creationId xmlns:a16="http://schemas.microsoft.com/office/drawing/2014/main" id="{3AE8B972-CDDF-446B-A408-D9274556A588}"/>
              </a:ext>
            </a:extLst>
          </p:cNvPr>
          <p:cNvSpPr/>
          <p:nvPr/>
        </p:nvSpPr>
        <p:spPr>
          <a:xfrm flipV="1">
            <a:off x="4805172" y="7683957"/>
            <a:ext cx="2668354" cy="68394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FD1F420A-EC21-4A71-A8AA-52E879CC0392}"/>
              </a:ext>
            </a:extLst>
          </p:cNvPr>
          <p:cNvSpPr/>
          <p:nvPr/>
        </p:nvSpPr>
        <p:spPr>
          <a:xfrm>
            <a:off x="5729944" y="7274552"/>
            <a:ext cx="818809" cy="818809"/>
          </a:xfrm>
          <a:prstGeom prst="ellipse">
            <a:avLst/>
          </a:prstGeom>
          <a:solidFill>
            <a:srgbClr val="FFC00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+mn-ea"/>
                <a:cs typeface="+mn-cs"/>
              </a:rPr>
              <a:t>2</a:t>
            </a:r>
          </a:p>
        </p:txBody>
      </p:sp>
      <p:sp>
        <p:nvSpPr>
          <p:cNvPr id="30" name="Rectangle: Top Corners Rounded 29">
            <a:extLst>
              <a:ext uri="{FF2B5EF4-FFF2-40B4-BE49-F238E27FC236}">
                <a16:creationId xmlns:a16="http://schemas.microsoft.com/office/drawing/2014/main" id="{C9EB5C3A-00E1-4E0B-BF57-8A56A1B76F73}"/>
              </a:ext>
            </a:extLst>
          </p:cNvPr>
          <p:cNvSpPr/>
          <p:nvPr/>
        </p:nvSpPr>
        <p:spPr>
          <a:xfrm>
            <a:off x="7540958" y="7000009"/>
            <a:ext cx="2668354" cy="68394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31" name="Rectangle: Top Corners Rounded 30">
            <a:extLst>
              <a:ext uri="{FF2B5EF4-FFF2-40B4-BE49-F238E27FC236}">
                <a16:creationId xmlns:a16="http://schemas.microsoft.com/office/drawing/2014/main" id="{6DC20D3E-AA34-4F84-A977-67073C48F700}"/>
              </a:ext>
            </a:extLst>
          </p:cNvPr>
          <p:cNvSpPr/>
          <p:nvPr/>
        </p:nvSpPr>
        <p:spPr>
          <a:xfrm flipV="1">
            <a:off x="7540958" y="7683957"/>
            <a:ext cx="2668354" cy="68394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FB92EC7-30D9-4CDE-AE27-A011210AF52C}"/>
              </a:ext>
            </a:extLst>
          </p:cNvPr>
          <p:cNvSpPr/>
          <p:nvPr/>
        </p:nvSpPr>
        <p:spPr>
          <a:xfrm>
            <a:off x="8465730" y="7274552"/>
            <a:ext cx="818809" cy="818809"/>
          </a:xfrm>
          <a:prstGeom prst="ellipse">
            <a:avLst/>
          </a:prstGeom>
          <a:solidFill>
            <a:srgbClr val="FFC00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+mn-ea"/>
                <a:cs typeface="+mn-cs"/>
              </a:rPr>
              <a:t>3</a:t>
            </a:r>
          </a:p>
        </p:txBody>
      </p:sp>
      <p:sp>
        <p:nvSpPr>
          <p:cNvPr id="20" name="Title 14">
            <a:extLst>
              <a:ext uri="{FF2B5EF4-FFF2-40B4-BE49-F238E27FC236}">
                <a16:creationId xmlns:a16="http://schemas.microsoft.com/office/drawing/2014/main" id="{29453E28-F912-494E-970A-E200C4CC8F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Activities Calendar : February,2022</a:t>
            </a:r>
            <a:br>
              <a:rPr lang="en-US" dirty="0"/>
            </a:br>
            <a:r>
              <a:rPr lang="en-US" dirty="0">
                <a:solidFill>
                  <a:srgbClr val="C00000"/>
                </a:solidFill>
              </a:rPr>
              <a:t>Activity Type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5325B5E-0099-4370-B0D3-11974F24DB55}"/>
              </a:ext>
            </a:extLst>
          </p:cNvPr>
          <p:cNvSpPr txBox="1"/>
          <p:nvPr/>
        </p:nvSpPr>
        <p:spPr>
          <a:xfrm>
            <a:off x="2350001" y="5796464"/>
            <a:ext cx="19337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>
                <a:solidFill>
                  <a:schemeClr val="bg1"/>
                </a:solidFill>
                <a:latin typeface="Tw Cen MT Condensed Extra Bold" panose="020B0803020202020204" pitchFamily="34" charset="0"/>
              </a:rPr>
              <a:t>Regular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04E8090-0205-4412-920F-CEC5313FE40B}"/>
              </a:ext>
            </a:extLst>
          </p:cNvPr>
          <p:cNvSpPr txBox="1"/>
          <p:nvPr/>
        </p:nvSpPr>
        <p:spPr>
          <a:xfrm>
            <a:off x="5172484" y="8367904"/>
            <a:ext cx="19337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>
                <a:latin typeface="Tw Cen MT Condensed Extra Bold" panose="020B0803020202020204" pitchFamily="34" charset="0"/>
              </a:rPr>
              <a:t>New Initiative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F6FD90E-B006-4AFF-8212-B41B9CDE8D87}"/>
              </a:ext>
            </a:extLst>
          </p:cNvPr>
          <p:cNvSpPr txBox="1"/>
          <p:nvPr/>
        </p:nvSpPr>
        <p:spPr>
          <a:xfrm>
            <a:off x="7908270" y="8367904"/>
            <a:ext cx="19337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>
                <a:latin typeface="Tw Cen MT Condensed Extra Bold" panose="020B0803020202020204" pitchFamily="34" charset="0"/>
              </a:rPr>
              <a:t>Additional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5BFD954-6827-46BF-9144-9A4722AC2E6F}"/>
              </a:ext>
            </a:extLst>
          </p:cNvPr>
          <p:cNvSpPr txBox="1"/>
          <p:nvPr/>
        </p:nvSpPr>
        <p:spPr>
          <a:xfrm>
            <a:off x="2182592" y="3468969"/>
            <a:ext cx="22685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 pitchFamily="34" charset="0"/>
              </a:rPr>
              <a:t>Activity Name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00486A0-D1C1-4281-BD12-00CE39E98297}"/>
              </a:ext>
            </a:extLst>
          </p:cNvPr>
          <p:cNvSpPr/>
          <p:nvPr/>
        </p:nvSpPr>
        <p:spPr bwMode="auto">
          <a:xfrm>
            <a:off x="4978399" y="3165616"/>
            <a:ext cx="6066971" cy="283555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en-IN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9A3AEEE-79BD-4135-B441-71372E15B117}"/>
              </a:ext>
            </a:extLst>
          </p:cNvPr>
          <p:cNvSpPr/>
          <p:nvPr/>
        </p:nvSpPr>
        <p:spPr bwMode="auto">
          <a:xfrm>
            <a:off x="5228499" y="4061078"/>
            <a:ext cx="2950301" cy="1044625"/>
          </a:xfrm>
          <a:prstGeom prst="roundRect">
            <a:avLst/>
          </a:prstGeom>
          <a:solidFill>
            <a:srgbClr val="404040"/>
          </a:soli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3200" dirty="0">
                <a:solidFill>
                  <a:schemeClr val="bg1"/>
                </a:solidFill>
                <a:latin typeface="Tw Cen MT" panose="020B0602020104020603" pitchFamily="34" charset="0"/>
              </a:rPr>
              <a:t>Status /Remarks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269672CF-8277-41D8-8D19-8840D3B131AB}"/>
              </a:ext>
            </a:extLst>
          </p:cNvPr>
          <p:cNvSpPr/>
          <p:nvPr/>
        </p:nvSpPr>
        <p:spPr bwMode="auto">
          <a:xfrm>
            <a:off x="5228499" y="4061077"/>
            <a:ext cx="2950301" cy="104462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3200" dirty="0">
                <a:solidFill>
                  <a:srgbClr val="C49500"/>
                </a:solidFill>
                <a:latin typeface="Tw Cen MT Condensed Extra Bold" panose="020B0803020202020204" pitchFamily="34" charset="0"/>
              </a:rPr>
              <a:t>Ongoing ▶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0A597FC-CD8E-401A-B3B3-88AAEAFFD749}"/>
              </a:ext>
            </a:extLst>
          </p:cNvPr>
          <p:cNvSpPr/>
          <p:nvPr/>
        </p:nvSpPr>
        <p:spPr bwMode="auto">
          <a:xfrm>
            <a:off x="493486" y="899886"/>
            <a:ext cx="2902857" cy="60791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en-IN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CF692E8-923F-4062-96C6-B4EA94ADD162}"/>
              </a:ext>
            </a:extLst>
          </p:cNvPr>
          <p:cNvSpPr/>
          <p:nvPr/>
        </p:nvSpPr>
        <p:spPr bwMode="auto">
          <a:xfrm>
            <a:off x="8465730" y="3165616"/>
            <a:ext cx="2579640" cy="521063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400" dirty="0">
                <a:latin typeface="Tw Cen MT Condensed Extra Bold" panose="020B0803020202020204" pitchFamily="34" charset="0"/>
              </a:rPr>
              <a:t>Link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94BE6BE-60B7-4EC8-994F-18842904C46E}"/>
              </a:ext>
            </a:extLst>
          </p:cNvPr>
          <p:cNvSpPr/>
          <p:nvPr/>
        </p:nvSpPr>
        <p:spPr bwMode="auto">
          <a:xfrm>
            <a:off x="8465730" y="3686679"/>
            <a:ext cx="2579640" cy="231448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en-IN"/>
          </a:p>
        </p:txBody>
      </p:sp>
      <p:pic>
        <p:nvPicPr>
          <p:cNvPr id="16" name="Graphic 15" descr="Table with solid fill">
            <a:hlinkClick r:id="rId3"/>
            <a:extLst>
              <a:ext uri="{FF2B5EF4-FFF2-40B4-BE49-F238E27FC236}">
                <a16:creationId xmlns:a16="http://schemas.microsoft.com/office/drawing/2014/main" id="{8D58347E-5668-4216-88B6-A171F58014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94935" y="3913427"/>
            <a:ext cx="1521230" cy="1521230"/>
          </a:xfrm>
          <a:prstGeom prst="rect">
            <a:avLst/>
          </a:prstGeom>
        </p:spPr>
      </p:pic>
      <p:pic>
        <p:nvPicPr>
          <p:cNvPr id="6" name="Graphic 5" descr="Right pointing backhand index with solid fill">
            <a:extLst>
              <a:ext uri="{FF2B5EF4-FFF2-40B4-BE49-F238E27FC236}">
                <a16:creationId xmlns:a16="http://schemas.microsoft.com/office/drawing/2014/main" id="{61D355D1-9DA3-4D56-8110-29A05947914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4396696">
            <a:off x="9719002" y="4851162"/>
            <a:ext cx="580811" cy="580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7678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25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25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3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Top Corners Rounded 4">
            <a:extLst>
              <a:ext uri="{FF2B5EF4-FFF2-40B4-BE49-F238E27FC236}">
                <a16:creationId xmlns:a16="http://schemas.microsoft.com/office/drawing/2014/main" id="{392D60C3-1886-4B1B-8786-84F00A3AC97B}"/>
              </a:ext>
            </a:extLst>
          </p:cNvPr>
          <p:cNvSpPr/>
          <p:nvPr/>
        </p:nvSpPr>
        <p:spPr>
          <a:xfrm>
            <a:off x="4805172" y="3304309"/>
            <a:ext cx="2668354" cy="68394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6" name="Rectangle: Top Corners Rounded 5">
            <a:extLst>
              <a:ext uri="{FF2B5EF4-FFF2-40B4-BE49-F238E27FC236}">
                <a16:creationId xmlns:a16="http://schemas.microsoft.com/office/drawing/2014/main" id="{1F9C42F4-EA00-4017-8E61-D60D1E218A32}"/>
              </a:ext>
            </a:extLst>
          </p:cNvPr>
          <p:cNvSpPr/>
          <p:nvPr/>
        </p:nvSpPr>
        <p:spPr>
          <a:xfrm flipV="1">
            <a:off x="4805172" y="3988257"/>
            <a:ext cx="2668354" cy="68394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D4992D5-D337-42AB-A66D-58998D510E06}"/>
              </a:ext>
            </a:extLst>
          </p:cNvPr>
          <p:cNvSpPr/>
          <p:nvPr/>
        </p:nvSpPr>
        <p:spPr>
          <a:xfrm>
            <a:off x="5729944" y="3578851"/>
            <a:ext cx="818809" cy="818809"/>
          </a:xfrm>
          <a:prstGeom prst="ellipse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+mn-ea"/>
                <a:cs typeface="+mn-cs"/>
              </a:rPr>
              <a:t>2</a:t>
            </a:r>
          </a:p>
        </p:txBody>
      </p:sp>
      <p:sp>
        <p:nvSpPr>
          <p:cNvPr id="27" name="Rectangle: Top Corners Rounded 26">
            <a:extLst>
              <a:ext uri="{FF2B5EF4-FFF2-40B4-BE49-F238E27FC236}">
                <a16:creationId xmlns:a16="http://schemas.microsoft.com/office/drawing/2014/main" id="{D1D7644C-6C44-4CC7-8620-A94FE91A612B}"/>
              </a:ext>
            </a:extLst>
          </p:cNvPr>
          <p:cNvSpPr/>
          <p:nvPr/>
        </p:nvSpPr>
        <p:spPr>
          <a:xfrm>
            <a:off x="1982689" y="3304309"/>
            <a:ext cx="2668354" cy="68394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28" name="Rectangle: Top Corners Rounded 27">
            <a:extLst>
              <a:ext uri="{FF2B5EF4-FFF2-40B4-BE49-F238E27FC236}">
                <a16:creationId xmlns:a16="http://schemas.microsoft.com/office/drawing/2014/main" id="{8AA3FCBD-FA9E-4258-B7B9-F51B08DA9335}"/>
              </a:ext>
            </a:extLst>
          </p:cNvPr>
          <p:cNvSpPr/>
          <p:nvPr/>
        </p:nvSpPr>
        <p:spPr>
          <a:xfrm flipV="1">
            <a:off x="1982689" y="3988257"/>
            <a:ext cx="2668354" cy="68394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CC16BCC9-BEB6-4EFF-90BA-FA3CFEC53F50}"/>
              </a:ext>
            </a:extLst>
          </p:cNvPr>
          <p:cNvSpPr/>
          <p:nvPr/>
        </p:nvSpPr>
        <p:spPr>
          <a:xfrm>
            <a:off x="2907461" y="3578852"/>
            <a:ext cx="818809" cy="818809"/>
          </a:xfrm>
          <a:prstGeom prst="ellipse">
            <a:avLst/>
          </a:prstGeom>
          <a:solidFill>
            <a:srgbClr val="FFC00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+mn-ea"/>
                <a:cs typeface="+mn-cs"/>
              </a:rPr>
              <a:t>1</a:t>
            </a:r>
          </a:p>
        </p:txBody>
      </p:sp>
      <p:sp>
        <p:nvSpPr>
          <p:cNvPr id="30" name="Rectangle: Top Corners Rounded 29">
            <a:extLst>
              <a:ext uri="{FF2B5EF4-FFF2-40B4-BE49-F238E27FC236}">
                <a16:creationId xmlns:a16="http://schemas.microsoft.com/office/drawing/2014/main" id="{1898ED19-F6DA-4F77-B46D-5AD74A6EE300}"/>
              </a:ext>
            </a:extLst>
          </p:cNvPr>
          <p:cNvSpPr/>
          <p:nvPr/>
        </p:nvSpPr>
        <p:spPr>
          <a:xfrm>
            <a:off x="7540958" y="3304309"/>
            <a:ext cx="2668354" cy="68394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31" name="Rectangle: Top Corners Rounded 30">
            <a:extLst>
              <a:ext uri="{FF2B5EF4-FFF2-40B4-BE49-F238E27FC236}">
                <a16:creationId xmlns:a16="http://schemas.microsoft.com/office/drawing/2014/main" id="{914FC189-79F4-4A04-B893-F8CA6466899D}"/>
              </a:ext>
            </a:extLst>
          </p:cNvPr>
          <p:cNvSpPr/>
          <p:nvPr/>
        </p:nvSpPr>
        <p:spPr>
          <a:xfrm flipV="1">
            <a:off x="7540958" y="3988257"/>
            <a:ext cx="2668354" cy="68394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053B045-5515-4B0E-ACB2-977B71449F50}"/>
              </a:ext>
            </a:extLst>
          </p:cNvPr>
          <p:cNvSpPr/>
          <p:nvPr/>
        </p:nvSpPr>
        <p:spPr>
          <a:xfrm>
            <a:off x="8465730" y="3578852"/>
            <a:ext cx="818809" cy="818809"/>
          </a:xfrm>
          <a:prstGeom prst="ellipse">
            <a:avLst/>
          </a:prstGeom>
          <a:solidFill>
            <a:srgbClr val="FFC00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+mn-ea"/>
                <a:cs typeface="+mn-cs"/>
              </a:rPr>
              <a:t>3</a:t>
            </a:r>
          </a:p>
        </p:txBody>
      </p:sp>
      <p:sp>
        <p:nvSpPr>
          <p:cNvPr id="21" name="Title 14">
            <a:extLst>
              <a:ext uri="{FF2B5EF4-FFF2-40B4-BE49-F238E27FC236}">
                <a16:creationId xmlns:a16="http://schemas.microsoft.com/office/drawing/2014/main" id="{5AE94233-51C7-41E1-B69E-4C9E394F6D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Activities Calendar : February,2022</a:t>
            </a:r>
            <a:br>
              <a:rPr lang="en-US" dirty="0"/>
            </a:br>
            <a:r>
              <a:rPr lang="en-US" dirty="0">
                <a:solidFill>
                  <a:srgbClr val="C00000"/>
                </a:solidFill>
              </a:rPr>
              <a:t>Activity Type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1BD9B7C-D776-4358-826E-C749645099BE}"/>
              </a:ext>
            </a:extLst>
          </p:cNvPr>
          <p:cNvSpPr txBox="1"/>
          <p:nvPr/>
        </p:nvSpPr>
        <p:spPr>
          <a:xfrm>
            <a:off x="2350001" y="4672204"/>
            <a:ext cx="19337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>
                <a:latin typeface="Tw Cen MT Condensed Extra Bold" panose="020B0803020202020204" pitchFamily="34" charset="0"/>
              </a:rPr>
              <a:t>Regular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204F472-E10D-484B-98C1-B17DD4844C80}"/>
              </a:ext>
            </a:extLst>
          </p:cNvPr>
          <p:cNvSpPr txBox="1"/>
          <p:nvPr/>
        </p:nvSpPr>
        <p:spPr>
          <a:xfrm>
            <a:off x="5172484" y="4672204"/>
            <a:ext cx="19337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>
                <a:latin typeface="Tw Cen MT Condensed Extra Bold" panose="020B0803020202020204" pitchFamily="34" charset="0"/>
              </a:rPr>
              <a:t>New Initiative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0E6AE49-5642-438E-901F-9C36FEDD1A74}"/>
              </a:ext>
            </a:extLst>
          </p:cNvPr>
          <p:cNvSpPr txBox="1"/>
          <p:nvPr/>
        </p:nvSpPr>
        <p:spPr>
          <a:xfrm>
            <a:off x="7908270" y="4672204"/>
            <a:ext cx="19337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>
                <a:latin typeface="Tw Cen MT Condensed Extra Bold" panose="020B0803020202020204" pitchFamily="34" charset="0"/>
              </a:rPr>
              <a:t>Additional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09808FB-6AC2-4EB2-8B31-CFE0C10F568E}"/>
              </a:ext>
            </a:extLst>
          </p:cNvPr>
          <p:cNvSpPr/>
          <p:nvPr/>
        </p:nvSpPr>
        <p:spPr bwMode="auto">
          <a:xfrm>
            <a:off x="493486" y="899886"/>
            <a:ext cx="2902857" cy="60791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753372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Top Corners Rounded 4">
            <a:extLst>
              <a:ext uri="{FF2B5EF4-FFF2-40B4-BE49-F238E27FC236}">
                <a16:creationId xmlns:a16="http://schemas.microsoft.com/office/drawing/2014/main" id="{392D60C3-1886-4B1B-8786-84F00A3AC97B}"/>
              </a:ext>
            </a:extLst>
          </p:cNvPr>
          <p:cNvSpPr/>
          <p:nvPr/>
        </p:nvSpPr>
        <p:spPr>
          <a:xfrm>
            <a:off x="1985772" y="3304309"/>
            <a:ext cx="2668354" cy="68394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6" name="Rectangle: Top Corners Rounded 5">
            <a:extLst>
              <a:ext uri="{FF2B5EF4-FFF2-40B4-BE49-F238E27FC236}">
                <a16:creationId xmlns:a16="http://schemas.microsoft.com/office/drawing/2014/main" id="{1F9C42F4-EA00-4017-8E61-D60D1E218A32}"/>
              </a:ext>
            </a:extLst>
          </p:cNvPr>
          <p:cNvSpPr/>
          <p:nvPr/>
        </p:nvSpPr>
        <p:spPr>
          <a:xfrm flipV="1">
            <a:off x="1985772" y="3988257"/>
            <a:ext cx="2668354" cy="68394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D4992D5-D337-42AB-A66D-58998D510E06}"/>
              </a:ext>
            </a:extLst>
          </p:cNvPr>
          <p:cNvSpPr/>
          <p:nvPr/>
        </p:nvSpPr>
        <p:spPr>
          <a:xfrm>
            <a:off x="2910544" y="3578851"/>
            <a:ext cx="818809" cy="818809"/>
          </a:xfrm>
          <a:prstGeom prst="ellipse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+mn-ea"/>
                <a:cs typeface="+mn-cs"/>
              </a:rPr>
              <a:t>2</a:t>
            </a:r>
          </a:p>
        </p:txBody>
      </p:sp>
      <p:sp>
        <p:nvSpPr>
          <p:cNvPr id="27" name="Rectangle: Top Corners Rounded 26">
            <a:extLst>
              <a:ext uri="{FF2B5EF4-FFF2-40B4-BE49-F238E27FC236}">
                <a16:creationId xmlns:a16="http://schemas.microsoft.com/office/drawing/2014/main" id="{D1D7644C-6C44-4CC7-8620-A94FE91A612B}"/>
              </a:ext>
            </a:extLst>
          </p:cNvPr>
          <p:cNvSpPr/>
          <p:nvPr/>
        </p:nvSpPr>
        <p:spPr>
          <a:xfrm>
            <a:off x="1982689" y="6904759"/>
            <a:ext cx="2668354" cy="68394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28" name="Rectangle: Top Corners Rounded 27">
            <a:extLst>
              <a:ext uri="{FF2B5EF4-FFF2-40B4-BE49-F238E27FC236}">
                <a16:creationId xmlns:a16="http://schemas.microsoft.com/office/drawing/2014/main" id="{8AA3FCBD-FA9E-4258-B7B9-F51B08DA9335}"/>
              </a:ext>
            </a:extLst>
          </p:cNvPr>
          <p:cNvSpPr/>
          <p:nvPr/>
        </p:nvSpPr>
        <p:spPr>
          <a:xfrm flipV="1">
            <a:off x="1982689" y="7588707"/>
            <a:ext cx="2668354" cy="68394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CC16BCC9-BEB6-4EFF-90BA-FA3CFEC53F50}"/>
              </a:ext>
            </a:extLst>
          </p:cNvPr>
          <p:cNvSpPr/>
          <p:nvPr/>
        </p:nvSpPr>
        <p:spPr>
          <a:xfrm>
            <a:off x="2907461" y="7179302"/>
            <a:ext cx="818809" cy="818809"/>
          </a:xfrm>
          <a:prstGeom prst="ellipse">
            <a:avLst/>
          </a:prstGeom>
          <a:solidFill>
            <a:srgbClr val="FFC00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+mn-ea"/>
                <a:cs typeface="+mn-cs"/>
              </a:rPr>
              <a:t>1</a:t>
            </a:r>
          </a:p>
        </p:txBody>
      </p:sp>
      <p:sp>
        <p:nvSpPr>
          <p:cNvPr id="30" name="Rectangle: Top Corners Rounded 29">
            <a:extLst>
              <a:ext uri="{FF2B5EF4-FFF2-40B4-BE49-F238E27FC236}">
                <a16:creationId xmlns:a16="http://schemas.microsoft.com/office/drawing/2014/main" id="{1898ED19-F6DA-4F77-B46D-5AD74A6EE300}"/>
              </a:ext>
            </a:extLst>
          </p:cNvPr>
          <p:cNvSpPr/>
          <p:nvPr/>
        </p:nvSpPr>
        <p:spPr>
          <a:xfrm>
            <a:off x="7540958" y="6904759"/>
            <a:ext cx="2668354" cy="68394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31" name="Rectangle: Top Corners Rounded 30">
            <a:extLst>
              <a:ext uri="{FF2B5EF4-FFF2-40B4-BE49-F238E27FC236}">
                <a16:creationId xmlns:a16="http://schemas.microsoft.com/office/drawing/2014/main" id="{914FC189-79F4-4A04-B893-F8CA6466899D}"/>
              </a:ext>
            </a:extLst>
          </p:cNvPr>
          <p:cNvSpPr/>
          <p:nvPr/>
        </p:nvSpPr>
        <p:spPr>
          <a:xfrm flipV="1">
            <a:off x="7540958" y="7588707"/>
            <a:ext cx="2668354" cy="68394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053B045-5515-4B0E-ACB2-977B71449F50}"/>
              </a:ext>
            </a:extLst>
          </p:cNvPr>
          <p:cNvSpPr/>
          <p:nvPr/>
        </p:nvSpPr>
        <p:spPr>
          <a:xfrm>
            <a:off x="8465730" y="7179302"/>
            <a:ext cx="818809" cy="818809"/>
          </a:xfrm>
          <a:prstGeom prst="ellipse">
            <a:avLst/>
          </a:prstGeom>
          <a:solidFill>
            <a:srgbClr val="FFC00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+mn-ea"/>
                <a:cs typeface="+mn-cs"/>
              </a:rPr>
              <a:t>3</a:t>
            </a:r>
          </a:p>
        </p:txBody>
      </p:sp>
      <p:sp>
        <p:nvSpPr>
          <p:cNvPr id="21" name="Title 14">
            <a:extLst>
              <a:ext uri="{FF2B5EF4-FFF2-40B4-BE49-F238E27FC236}">
                <a16:creationId xmlns:a16="http://schemas.microsoft.com/office/drawing/2014/main" id="{5AE94233-51C7-41E1-B69E-4C9E394F6D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Activities Calendar : February,2022</a:t>
            </a:r>
            <a:br>
              <a:rPr lang="en-US" dirty="0"/>
            </a:br>
            <a:r>
              <a:rPr lang="en-US" dirty="0">
                <a:solidFill>
                  <a:srgbClr val="C00000"/>
                </a:solidFill>
              </a:rPr>
              <a:t>Activity Type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1BD9B7C-D776-4358-826E-C749645099BE}"/>
              </a:ext>
            </a:extLst>
          </p:cNvPr>
          <p:cNvSpPr txBox="1"/>
          <p:nvPr/>
        </p:nvSpPr>
        <p:spPr>
          <a:xfrm>
            <a:off x="2350001" y="8272654"/>
            <a:ext cx="19337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>
                <a:latin typeface="Tw Cen MT Condensed Extra Bold" panose="020B0803020202020204" pitchFamily="34" charset="0"/>
              </a:rPr>
              <a:t>Regular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204F472-E10D-484B-98C1-B17DD4844C80}"/>
              </a:ext>
            </a:extLst>
          </p:cNvPr>
          <p:cNvSpPr txBox="1"/>
          <p:nvPr/>
        </p:nvSpPr>
        <p:spPr>
          <a:xfrm>
            <a:off x="2353084" y="4672204"/>
            <a:ext cx="19337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>
                <a:latin typeface="Tw Cen MT Condensed Extra Bold" panose="020B0803020202020204" pitchFamily="34" charset="0"/>
              </a:rPr>
              <a:t>New Initiative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0E6AE49-5642-438E-901F-9C36FEDD1A74}"/>
              </a:ext>
            </a:extLst>
          </p:cNvPr>
          <p:cNvSpPr txBox="1"/>
          <p:nvPr/>
        </p:nvSpPr>
        <p:spPr>
          <a:xfrm>
            <a:off x="7908270" y="8272654"/>
            <a:ext cx="19337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>
                <a:latin typeface="Tw Cen MT Condensed Extra Bold" panose="020B0803020202020204" pitchFamily="34" charset="0"/>
              </a:rPr>
              <a:t>Additional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09808FB-6AC2-4EB2-8B31-CFE0C10F568E}"/>
              </a:ext>
            </a:extLst>
          </p:cNvPr>
          <p:cNvSpPr/>
          <p:nvPr/>
        </p:nvSpPr>
        <p:spPr bwMode="auto">
          <a:xfrm>
            <a:off x="493486" y="899886"/>
            <a:ext cx="2902857" cy="60791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705962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 advTm="0">
        <p159:morph option="byObject"/>
      </p:transition>
    </mc:Choice>
    <mc:Fallback xmlns="">
      <p:transition advClick="0" advTm="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B82E70B2-F00D-4546-B005-EA5605AC9136}"/>
              </a:ext>
            </a:extLst>
          </p:cNvPr>
          <p:cNvSpPr/>
          <p:nvPr/>
        </p:nvSpPr>
        <p:spPr>
          <a:xfrm>
            <a:off x="2130190" y="3302456"/>
            <a:ext cx="2379518" cy="242108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5" name="Rectangle: Top Corners Rounded 4">
            <a:extLst>
              <a:ext uri="{FF2B5EF4-FFF2-40B4-BE49-F238E27FC236}">
                <a16:creationId xmlns:a16="http://schemas.microsoft.com/office/drawing/2014/main" id="{392D60C3-1886-4B1B-8786-84F00A3AC97B}"/>
              </a:ext>
            </a:extLst>
          </p:cNvPr>
          <p:cNvSpPr/>
          <p:nvPr/>
        </p:nvSpPr>
        <p:spPr>
          <a:xfrm>
            <a:off x="1985772" y="2618508"/>
            <a:ext cx="2668354" cy="68394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6" name="Rectangle: Top Corners Rounded 5">
            <a:extLst>
              <a:ext uri="{FF2B5EF4-FFF2-40B4-BE49-F238E27FC236}">
                <a16:creationId xmlns:a16="http://schemas.microsoft.com/office/drawing/2014/main" id="{1F9C42F4-EA00-4017-8E61-D60D1E218A32}"/>
              </a:ext>
            </a:extLst>
          </p:cNvPr>
          <p:cNvSpPr/>
          <p:nvPr/>
        </p:nvSpPr>
        <p:spPr>
          <a:xfrm flipV="1">
            <a:off x="1985772" y="5723539"/>
            <a:ext cx="2668354" cy="68394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D4992D5-D337-42AB-A66D-58998D510E06}"/>
              </a:ext>
            </a:extLst>
          </p:cNvPr>
          <p:cNvSpPr/>
          <p:nvPr/>
        </p:nvSpPr>
        <p:spPr>
          <a:xfrm>
            <a:off x="2910545" y="1926694"/>
            <a:ext cx="818809" cy="818809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+mn-ea"/>
                <a:cs typeface="+mn-cs"/>
              </a:rPr>
              <a:t>2</a:t>
            </a:r>
          </a:p>
        </p:txBody>
      </p:sp>
      <p:sp>
        <p:nvSpPr>
          <p:cNvPr id="27" name="Rectangle: Top Corners Rounded 26">
            <a:extLst>
              <a:ext uri="{FF2B5EF4-FFF2-40B4-BE49-F238E27FC236}">
                <a16:creationId xmlns:a16="http://schemas.microsoft.com/office/drawing/2014/main" id="{D1D7644C-6C44-4CC7-8620-A94FE91A612B}"/>
              </a:ext>
            </a:extLst>
          </p:cNvPr>
          <p:cNvSpPr/>
          <p:nvPr/>
        </p:nvSpPr>
        <p:spPr>
          <a:xfrm>
            <a:off x="1982689" y="6904759"/>
            <a:ext cx="2668354" cy="68394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28" name="Rectangle: Top Corners Rounded 27">
            <a:extLst>
              <a:ext uri="{FF2B5EF4-FFF2-40B4-BE49-F238E27FC236}">
                <a16:creationId xmlns:a16="http://schemas.microsoft.com/office/drawing/2014/main" id="{8AA3FCBD-FA9E-4258-B7B9-F51B08DA9335}"/>
              </a:ext>
            </a:extLst>
          </p:cNvPr>
          <p:cNvSpPr/>
          <p:nvPr/>
        </p:nvSpPr>
        <p:spPr>
          <a:xfrm flipV="1">
            <a:off x="1982689" y="7588707"/>
            <a:ext cx="2668354" cy="68394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CC16BCC9-BEB6-4EFF-90BA-FA3CFEC53F50}"/>
              </a:ext>
            </a:extLst>
          </p:cNvPr>
          <p:cNvSpPr/>
          <p:nvPr/>
        </p:nvSpPr>
        <p:spPr>
          <a:xfrm>
            <a:off x="2907461" y="7179302"/>
            <a:ext cx="818809" cy="818809"/>
          </a:xfrm>
          <a:prstGeom prst="ellipse">
            <a:avLst/>
          </a:prstGeom>
          <a:solidFill>
            <a:srgbClr val="FFC00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+mn-ea"/>
                <a:cs typeface="+mn-cs"/>
              </a:rPr>
              <a:t>1</a:t>
            </a:r>
          </a:p>
        </p:txBody>
      </p:sp>
      <p:sp>
        <p:nvSpPr>
          <p:cNvPr id="30" name="Rectangle: Top Corners Rounded 29">
            <a:extLst>
              <a:ext uri="{FF2B5EF4-FFF2-40B4-BE49-F238E27FC236}">
                <a16:creationId xmlns:a16="http://schemas.microsoft.com/office/drawing/2014/main" id="{1898ED19-F6DA-4F77-B46D-5AD74A6EE300}"/>
              </a:ext>
            </a:extLst>
          </p:cNvPr>
          <p:cNvSpPr/>
          <p:nvPr/>
        </p:nvSpPr>
        <p:spPr>
          <a:xfrm>
            <a:off x="7540958" y="6904759"/>
            <a:ext cx="2668354" cy="68394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31" name="Rectangle: Top Corners Rounded 30">
            <a:extLst>
              <a:ext uri="{FF2B5EF4-FFF2-40B4-BE49-F238E27FC236}">
                <a16:creationId xmlns:a16="http://schemas.microsoft.com/office/drawing/2014/main" id="{914FC189-79F4-4A04-B893-F8CA6466899D}"/>
              </a:ext>
            </a:extLst>
          </p:cNvPr>
          <p:cNvSpPr/>
          <p:nvPr/>
        </p:nvSpPr>
        <p:spPr>
          <a:xfrm flipV="1">
            <a:off x="7540958" y="7588707"/>
            <a:ext cx="2668354" cy="68394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053B045-5515-4B0E-ACB2-977B71449F50}"/>
              </a:ext>
            </a:extLst>
          </p:cNvPr>
          <p:cNvSpPr/>
          <p:nvPr/>
        </p:nvSpPr>
        <p:spPr>
          <a:xfrm>
            <a:off x="8465730" y="7179302"/>
            <a:ext cx="818809" cy="818809"/>
          </a:xfrm>
          <a:prstGeom prst="ellipse">
            <a:avLst/>
          </a:prstGeom>
          <a:solidFill>
            <a:srgbClr val="FFC00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+mn-ea"/>
                <a:cs typeface="+mn-cs"/>
              </a:rPr>
              <a:t>3</a:t>
            </a:r>
          </a:p>
        </p:txBody>
      </p:sp>
      <p:sp>
        <p:nvSpPr>
          <p:cNvPr id="21" name="Title 14">
            <a:extLst>
              <a:ext uri="{FF2B5EF4-FFF2-40B4-BE49-F238E27FC236}">
                <a16:creationId xmlns:a16="http://schemas.microsoft.com/office/drawing/2014/main" id="{5AE94233-51C7-41E1-B69E-4C9E394F6D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Activities Calendar : February,2022</a:t>
            </a:r>
            <a:br>
              <a:rPr lang="en-US" dirty="0"/>
            </a:br>
            <a:r>
              <a:rPr lang="en-US" dirty="0">
                <a:solidFill>
                  <a:srgbClr val="C00000"/>
                </a:solidFill>
              </a:rPr>
              <a:t>Activity Type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1BD9B7C-D776-4358-826E-C749645099BE}"/>
              </a:ext>
            </a:extLst>
          </p:cNvPr>
          <p:cNvSpPr txBox="1"/>
          <p:nvPr/>
        </p:nvSpPr>
        <p:spPr>
          <a:xfrm>
            <a:off x="2350001" y="8272654"/>
            <a:ext cx="19337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>
                <a:latin typeface="Tw Cen MT Condensed Extra Bold" panose="020B0803020202020204" pitchFamily="34" charset="0"/>
              </a:rPr>
              <a:t>Regular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204F472-E10D-484B-98C1-B17DD4844C80}"/>
              </a:ext>
            </a:extLst>
          </p:cNvPr>
          <p:cNvSpPr txBox="1"/>
          <p:nvPr/>
        </p:nvSpPr>
        <p:spPr>
          <a:xfrm>
            <a:off x="2353084" y="5796460"/>
            <a:ext cx="19337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>
                <a:solidFill>
                  <a:schemeClr val="bg1"/>
                </a:solidFill>
                <a:latin typeface="Tw Cen MT Condensed Extra Bold" panose="020B0803020202020204" pitchFamily="34" charset="0"/>
              </a:rPr>
              <a:t>New Initiative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0E6AE49-5642-438E-901F-9C36FEDD1A74}"/>
              </a:ext>
            </a:extLst>
          </p:cNvPr>
          <p:cNvSpPr txBox="1"/>
          <p:nvPr/>
        </p:nvSpPr>
        <p:spPr>
          <a:xfrm>
            <a:off x="7908270" y="8272654"/>
            <a:ext cx="19337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>
                <a:latin typeface="Tw Cen MT Condensed Extra Bold" panose="020B0803020202020204" pitchFamily="34" charset="0"/>
              </a:rPr>
              <a:t>Additional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09808FB-6AC2-4EB2-8B31-CFE0C10F568E}"/>
              </a:ext>
            </a:extLst>
          </p:cNvPr>
          <p:cNvSpPr/>
          <p:nvPr/>
        </p:nvSpPr>
        <p:spPr bwMode="auto">
          <a:xfrm>
            <a:off x="493486" y="899886"/>
            <a:ext cx="2902857" cy="60791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en-IN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996EA29-ADB5-4E8E-9750-35B3F1671D6B}"/>
              </a:ext>
            </a:extLst>
          </p:cNvPr>
          <p:cNvSpPr txBox="1"/>
          <p:nvPr/>
        </p:nvSpPr>
        <p:spPr>
          <a:xfrm>
            <a:off x="2182592" y="4082356"/>
            <a:ext cx="226854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w Cen MT" panose="020B0602020104020603" pitchFamily="34" charset="0"/>
              </a:rPr>
              <a:t>Verification of load relaxation of faculty members with the slot punching in timetable.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B60EEDA-5CA6-408A-A046-E379C91033D1}"/>
              </a:ext>
            </a:extLst>
          </p:cNvPr>
          <p:cNvSpPr txBox="1"/>
          <p:nvPr/>
        </p:nvSpPr>
        <p:spPr>
          <a:xfrm>
            <a:off x="2182592" y="3468969"/>
            <a:ext cx="22685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 pitchFamily="34" charset="0"/>
              </a:rPr>
              <a:t>Activity Name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5FA0769-99AC-4F51-91F4-02E5F915F2C7}"/>
              </a:ext>
            </a:extLst>
          </p:cNvPr>
          <p:cNvSpPr/>
          <p:nvPr/>
        </p:nvSpPr>
        <p:spPr bwMode="auto">
          <a:xfrm>
            <a:off x="4978399" y="3165616"/>
            <a:ext cx="6066971" cy="283555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en-IN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A12AFC5E-6CDB-45D0-A4D5-DADC73150D51}"/>
              </a:ext>
            </a:extLst>
          </p:cNvPr>
          <p:cNvSpPr/>
          <p:nvPr/>
        </p:nvSpPr>
        <p:spPr bwMode="auto">
          <a:xfrm>
            <a:off x="5228499" y="4061078"/>
            <a:ext cx="2950301" cy="1044625"/>
          </a:xfrm>
          <a:prstGeom prst="roundRect">
            <a:avLst/>
          </a:prstGeom>
          <a:solidFill>
            <a:srgbClr val="404040"/>
          </a:soli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3200" dirty="0">
                <a:solidFill>
                  <a:schemeClr val="bg1"/>
                </a:solidFill>
                <a:latin typeface="Tw Cen MT" panose="020B0602020104020603" pitchFamily="34" charset="0"/>
              </a:rPr>
              <a:t>Status /Remarks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2FBC13A0-F423-4C07-A765-217A493A274D}"/>
              </a:ext>
            </a:extLst>
          </p:cNvPr>
          <p:cNvSpPr/>
          <p:nvPr/>
        </p:nvSpPr>
        <p:spPr bwMode="auto">
          <a:xfrm>
            <a:off x="5228499" y="4061077"/>
            <a:ext cx="2950301" cy="104462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3200" dirty="0">
                <a:solidFill>
                  <a:schemeClr val="accent3">
                    <a:lumMod val="50000"/>
                  </a:schemeClr>
                </a:solidFill>
                <a:latin typeface="Tw Cen MT Condensed Extra Bold" panose="020B0803020202020204" pitchFamily="34" charset="0"/>
              </a:rPr>
              <a:t>Completed ☑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5E6360E-4A47-413A-9DC2-0AD848483CFA}"/>
              </a:ext>
            </a:extLst>
          </p:cNvPr>
          <p:cNvSpPr/>
          <p:nvPr/>
        </p:nvSpPr>
        <p:spPr bwMode="auto">
          <a:xfrm>
            <a:off x="8465730" y="3165616"/>
            <a:ext cx="2579640" cy="521063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400" dirty="0">
                <a:latin typeface="Tw Cen MT Condensed Extra Bold" panose="020B0803020202020204" pitchFamily="34" charset="0"/>
              </a:rPr>
              <a:t>Link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DA351DD-4F1D-4CD6-A6DD-EF45BFF8F583}"/>
              </a:ext>
            </a:extLst>
          </p:cNvPr>
          <p:cNvSpPr/>
          <p:nvPr/>
        </p:nvSpPr>
        <p:spPr bwMode="auto">
          <a:xfrm>
            <a:off x="8465730" y="3686679"/>
            <a:ext cx="2579640" cy="231448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en-IN"/>
          </a:p>
        </p:txBody>
      </p:sp>
      <p:pic>
        <p:nvPicPr>
          <p:cNvPr id="39" name="Graphic 38" descr="Table with solid fill">
            <a:hlinkClick r:id="rId3"/>
            <a:extLst>
              <a:ext uri="{FF2B5EF4-FFF2-40B4-BE49-F238E27FC236}">
                <a16:creationId xmlns:a16="http://schemas.microsoft.com/office/drawing/2014/main" id="{18FA2CC8-44EB-4AEC-A981-98B9327BC1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94935" y="3913427"/>
            <a:ext cx="1521230" cy="1521230"/>
          </a:xfrm>
          <a:prstGeom prst="rect">
            <a:avLst/>
          </a:prstGeom>
        </p:spPr>
      </p:pic>
      <p:pic>
        <p:nvPicPr>
          <p:cNvPr id="40" name="Graphic 39" descr="Right pointing backhand index with solid fill">
            <a:extLst>
              <a:ext uri="{FF2B5EF4-FFF2-40B4-BE49-F238E27FC236}">
                <a16:creationId xmlns:a16="http://schemas.microsoft.com/office/drawing/2014/main" id="{BEF5A93C-CB0C-4FA0-A3DB-AF97C42F41D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4396696">
            <a:off x="9719002" y="4851162"/>
            <a:ext cx="580811" cy="580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7153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25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25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B82E70B2-F00D-4546-B005-EA5605AC9136}"/>
              </a:ext>
            </a:extLst>
          </p:cNvPr>
          <p:cNvSpPr/>
          <p:nvPr/>
        </p:nvSpPr>
        <p:spPr>
          <a:xfrm>
            <a:off x="2130190" y="3302456"/>
            <a:ext cx="2379518" cy="242108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5" name="Rectangle: Top Corners Rounded 4">
            <a:extLst>
              <a:ext uri="{FF2B5EF4-FFF2-40B4-BE49-F238E27FC236}">
                <a16:creationId xmlns:a16="http://schemas.microsoft.com/office/drawing/2014/main" id="{392D60C3-1886-4B1B-8786-84F00A3AC97B}"/>
              </a:ext>
            </a:extLst>
          </p:cNvPr>
          <p:cNvSpPr/>
          <p:nvPr/>
        </p:nvSpPr>
        <p:spPr>
          <a:xfrm>
            <a:off x="1985772" y="2618508"/>
            <a:ext cx="2668354" cy="68394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6" name="Rectangle: Top Corners Rounded 5">
            <a:extLst>
              <a:ext uri="{FF2B5EF4-FFF2-40B4-BE49-F238E27FC236}">
                <a16:creationId xmlns:a16="http://schemas.microsoft.com/office/drawing/2014/main" id="{1F9C42F4-EA00-4017-8E61-D60D1E218A32}"/>
              </a:ext>
            </a:extLst>
          </p:cNvPr>
          <p:cNvSpPr/>
          <p:nvPr/>
        </p:nvSpPr>
        <p:spPr>
          <a:xfrm flipV="1">
            <a:off x="1985772" y="5723539"/>
            <a:ext cx="2668354" cy="68394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D4992D5-D337-42AB-A66D-58998D510E06}"/>
              </a:ext>
            </a:extLst>
          </p:cNvPr>
          <p:cNvSpPr/>
          <p:nvPr/>
        </p:nvSpPr>
        <p:spPr>
          <a:xfrm>
            <a:off x="2910545" y="1926694"/>
            <a:ext cx="818809" cy="818809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+mn-ea"/>
                <a:cs typeface="+mn-cs"/>
              </a:rPr>
              <a:t>2</a:t>
            </a:r>
          </a:p>
        </p:txBody>
      </p:sp>
      <p:sp>
        <p:nvSpPr>
          <p:cNvPr id="27" name="Rectangle: Top Corners Rounded 26">
            <a:extLst>
              <a:ext uri="{FF2B5EF4-FFF2-40B4-BE49-F238E27FC236}">
                <a16:creationId xmlns:a16="http://schemas.microsoft.com/office/drawing/2014/main" id="{D1D7644C-6C44-4CC7-8620-A94FE91A612B}"/>
              </a:ext>
            </a:extLst>
          </p:cNvPr>
          <p:cNvSpPr/>
          <p:nvPr/>
        </p:nvSpPr>
        <p:spPr>
          <a:xfrm>
            <a:off x="1982689" y="6904759"/>
            <a:ext cx="2668354" cy="68394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28" name="Rectangle: Top Corners Rounded 27">
            <a:extLst>
              <a:ext uri="{FF2B5EF4-FFF2-40B4-BE49-F238E27FC236}">
                <a16:creationId xmlns:a16="http://schemas.microsoft.com/office/drawing/2014/main" id="{8AA3FCBD-FA9E-4258-B7B9-F51B08DA9335}"/>
              </a:ext>
            </a:extLst>
          </p:cNvPr>
          <p:cNvSpPr/>
          <p:nvPr/>
        </p:nvSpPr>
        <p:spPr>
          <a:xfrm flipV="1">
            <a:off x="1982689" y="7588707"/>
            <a:ext cx="2668354" cy="68394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CC16BCC9-BEB6-4EFF-90BA-FA3CFEC53F50}"/>
              </a:ext>
            </a:extLst>
          </p:cNvPr>
          <p:cNvSpPr/>
          <p:nvPr/>
        </p:nvSpPr>
        <p:spPr>
          <a:xfrm>
            <a:off x="2907461" y="7179302"/>
            <a:ext cx="818809" cy="818809"/>
          </a:xfrm>
          <a:prstGeom prst="ellipse">
            <a:avLst/>
          </a:prstGeom>
          <a:solidFill>
            <a:srgbClr val="FFC00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+mn-ea"/>
                <a:cs typeface="+mn-cs"/>
              </a:rPr>
              <a:t>1</a:t>
            </a:r>
          </a:p>
        </p:txBody>
      </p:sp>
      <p:sp>
        <p:nvSpPr>
          <p:cNvPr id="30" name="Rectangle: Top Corners Rounded 29">
            <a:extLst>
              <a:ext uri="{FF2B5EF4-FFF2-40B4-BE49-F238E27FC236}">
                <a16:creationId xmlns:a16="http://schemas.microsoft.com/office/drawing/2014/main" id="{1898ED19-F6DA-4F77-B46D-5AD74A6EE300}"/>
              </a:ext>
            </a:extLst>
          </p:cNvPr>
          <p:cNvSpPr/>
          <p:nvPr/>
        </p:nvSpPr>
        <p:spPr>
          <a:xfrm>
            <a:off x="7540958" y="6904759"/>
            <a:ext cx="2668354" cy="68394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31" name="Rectangle: Top Corners Rounded 30">
            <a:extLst>
              <a:ext uri="{FF2B5EF4-FFF2-40B4-BE49-F238E27FC236}">
                <a16:creationId xmlns:a16="http://schemas.microsoft.com/office/drawing/2014/main" id="{914FC189-79F4-4A04-B893-F8CA6466899D}"/>
              </a:ext>
            </a:extLst>
          </p:cNvPr>
          <p:cNvSpPr/>
          <p:nvPr/>
        </p:nvSpPr>
        <p:spPr>
          <a:xfrm flipV="1">
            <a:off x="7540958" y="7588707"/>
            <a:ext cx="2668354" cy="68394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053B045-5515-4B0E-ACB2-977B71449F50}"/>
              </a:ext>
            </a:extLst>
          </p:cNvPr>
          <p:cNvSpPr/>
          <p:nvPr/>
        </p:nvSpPr>
        <p:spPr>
          <a:xfrm>
            <a:off x="8465730" y="7179302"/>
            <a:ext cx="818809" cy="818809"/>
          </a:xfrm>
          <a:prstGeom prst="ellipse">
            <a:avLst/>
          </a:prstGeom>
          <a:solidFill>
            <a:srgbClr val="FFC00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+mn-ea"/>
                <a:cs typeface="+mn-cs"/>
              </a:rPr>
              <a:t>3</a:t>
            </a:r>
          </a:p>
        </p:txBody>
      </p:sp>
      <p:sp>
        <p:nvSpPr>
          <p:cNvPr id="21" name="Title 14">
            <a:extLst>
              <a:ext uri="{FF2B5EF4-FFF2-40B4-BE49-F238E27FC236}">
                <a16:creationId xmlns:a16="http://schemas.microsoft.com/office/drawing/2014/main" id="{5AE94233-51C7-41E1-B69E-4C9E394F6D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Activities Calendar : February,2022</a:t>
            </a:r>
            <a:br>
              <a:rPr lang="en-US" dirty="0"/>
            </a:br>
            <a:r>
              <a:rPr lang="en-US" dirty="0">
                <a:solidFill>
                  <a:srgbClr val="C00000"/>
                </a:solidFill>
              </a:rPr>
              <a:t>Activity Type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1BD9B7C-D776-4358-826E-C749645099BE}"/>
              </a:ext>
            </a:extLst>
          </p:cNvPr>
          <p:cNvSpPr txBox="1"/>
          <p:nvPr/>
        </p:nvSpPr>
        <p:spPr>
          <a:xfrm>
            <a:off x="2350001" y="8272654"/>
            <a:ext cx="19337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>
                <a:latin typeface="Tw Cen MT Condensed Extra Bold" panose="020B0803020202020204" pitchFamily="34" charset="0"/>
              </a:rPr>
              <a:t>Regular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204F472-E10D-484B-98C1-B17DD4844C80}"/>
              </a:ext>
            </a:extLst>
          </p:cNvPr>
          <p:cNvSpPr txBox="1"/>
          <p:nvPr/>
        </p:nvSpPr>
        <p:spPr>
          <a:xfrm>
            <a:off x="2353084" y="5796460"/>
            <a:ext cx="19337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>
                <a:solidFill>
                  <a:schemeClr val="bg1"/>
                </a:solidFill>
                <a:latin typeface="Tw Cen MT Condensed Extra Bold" panose="020B0803020202020204" pitchFamily="34" charset="0"/>
              </a:rPr>
              <a:t>New Initiative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0E6AE49-5642-438E-901F-9C36FEDD1A74}"/>
              </a:ext>
            </a:extLst>
          </p:cNvPr>
          <p:cNvSpPr txBox="1"/>
          <p:nvPr/>
        </p:nvSpPr>
        <p:spPr>
          <a:xfrm>
            <a:off x="7908270" y="8272654"/>
            <a:ext cx="19337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>
                <a:latin typeface="Tw Cen MT Condensed Extra Bold" panose="020B0803020202020204" pitchFamily="34" charset="0"/>
              </a:rPr>
              <a:t>Additional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09808FB-6AC2-4EB2-8B31-CFE0C10F568E}"/>
              </a:ext>
            </a:extLst>
          </p:cNvPr>
          <p:cNvSpPr/>
          <p:nvPr/>
        </p:nvSpPr>
        <p:spPr bwMode="auto">
          <a:xfrm>
            <a:off x="493486" y="899886"/>
            <a:ext cx="2902857" cy="60791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en-IN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996EA29-ADB5-4E8E-9750-35B3F1671D6B}"/>
              </a:ext>
            </a:extLst>
          </p:cNvPr>
          <p:cNvSpPr txBox="1"/>
          <p:nvPr/>
        </p:nvSpPr>
        <p:spPr>
          <a:xfrm>
            <a:off x="2182592" y="4082356"/>
            <a:ext cx="2268548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 startAt="2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w Cen MT" panose="020B0602020104020603" pitchFamily="34" charset="0"/>
              </a:rPr>
              <a:t>Maintaining of Student Feedback table data day wise along with verification of Subjective questions feedback from database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B60EEDA-5CA6-408A-A046-E379C91033D1}"/>
              </a:ext>
            </a:extLst>
          </p:cNvPr>
          <p:cNvSpPr txBox="1"/>
          <p:nvPr/>
        </p:nvSpPr>
        <p:spPr>
          <a:xfrm>
            <a:off x="2182592" y="3468969"/>
            <a:ext cx="22685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 pitchFamily="34" charset="0"/>
              </a:rPr>
              <a:t>Activity Name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808D5D72-DB54-4A85-A333-3827A6190A79}"/>
              </a:ext>
            </a:extLst>
          </p:cNvPr>
          <p:cNvSpPr/>
          <p:nvPr/>
        </p:nvSpPr>
        <p:spPr bwMode="auto">
          <a:xfrm>
            <a:off x="4978399" y="3165616"/>
            <a:ext cx="6066971" cy="283555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en-IN"/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10DA6BEF-8608-4637-A6D2-BA8EBDEB5DDD}"/>
              </a:ext>
            </a:extLst>
          </p:cNvPr>
          <p:cNvSpPr/>
          <p:nvPr/>
        </p:nvSpPr>
        <p:spPr bwMode="auto">
          <a:xfrm>
            <a:off x="5228499" y="4061078"/>
            <a:ext cx="2950301" cy="1044625"/>
          </a:xfrm>
          <a:prstGeom prst="roundRect">
            <a:avLst/>
          </a:prstGeom>
          <a:solidFill>
            <a:srgbClr val="404040"/>
          </a:soli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3200" dirty="0">
                <a:solidFill>
                  <a:schemeClr val="bg1"/>
                </a:solidFill>
                <a:latin typeface="Tw Cen MT" panose="020B0602020104020603" pitchFamily="34" charset="0"/>
              </a:rPr>
              <a:t>Status /Remarks</a:t>
            </a: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5467B31E-242E-4664-844E-DEA879E38B55}"/>
              </a:ext>
            </a:extLst>
          </p:cNvPr>
          <p:cNvSpPr/>
          <p:nvPr/>
        </p:nvSpPr>
        <p:spPr bwMode="auto">
          <a:xfrm>
            <a:off x="5228499" y="4061077"/>
            <a:ext cx="2950301" cy="104462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3200" dirty="0">
                <a:solidFill>
                  <a:srgbClr val="C49500"/>
                </a:solidFill>
                <a:latin typeface="Tw Cen MT Condensed Extra Bold" panose="020B0803020202020204" pitchFamily="34" charset="0"/>
              </a:rPr>
              <a:t>Ongoing ▶ 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B17AD5C0-EF88-44F6-A6D6-86EF96EF4B87}"/>
              </a:ext>
            </a:extLst>
          </p:cNvPr>
          <p:cNvSpPr/>
          <p:nvPr/>
        </p:nvSpPr>
        <p:spPr bwMode="auto">
          <a:xfrm>
            <a:off x="8465730" y="3165616"/>
            <a:ext cx="2579640" cy="521063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400" dirty="0">
                <a:latin typeface="Tw Cen MT Condensed Extra Bold" panose="020B0803020202020204" pitchFamily="34" charset="0"/>
              </a:rPr>
              <a:t>Link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D53AA728-062F-4EB6-9DB7-589110F73901}"/>
              </a:ext>
            </a:extLst>
          </p:cNvPr>
          <p:cNvSpPr/>
          <p:nvPr/>
        </p:nvSpPr>
        <p:spPr bwMode="auto">
          <a:xfrm>
            <a:off x="8465730" y="3686679"/>
            <a:ext cx="2579640" cy="231448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en-IN"/>
          </a:p>
        </p:txBody>
      </p:sp>
      <p:pic>
        <p:nvPicPr>
          <p:cNvPr id="46" name="Graphic 45" descr="Table with solid fill">
            <a:hlinkClick r:id="rId3"/>
            <a:extLst>
              <a:ext uri="{FF2B5EF4-FFF2-40B4-BE49-F238E27FC236}">
                <a16:creationId xmlns:a16="http://schemas.microsoft.com/office/drawing/2014/main" id="{D12FDF42-504D-4822-9C5C-5AF74D68E3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94935" y="3913427"/>
            <a:ext cx="1521230" cy="1521230"/>
          </a:xfrm>
          <a:prstGeom prst="rect">
            <a:avLst/>
          </a:prstGeom>
        </p:spPr>
      </p:pic>
      <p:pic>
        <p:nvPicPr>
          <p:cNvPr id="47" name="Graphic 46" descr="Right pointing backhand index with solid fill">
            <a:extLst>
              <a:ext uri="{FF2B5EF4-FFF2-40B4-BE49-F238E27FC236}">
                <a16:creationId xmlns:a16="http://schemas.microsoft.com/office/drawing/2014/main" id="{3F4773C0-EE68-479A-8BDE-518CBBD7700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4396696">
            <a:off x="9719002" y="4851162"/>
            <a:ext cx="580811" cy="580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7152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25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25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B82E70B2-F00D-4546-B005-EA5605AC9136}"/>
              </a:ext>
            </a:extLst>
          </p:cNvPr>
          <p:cNvSpPr/>
          <p:nvPr/>
        </p:nvSpPr>
        <p:spPr>
          <a:xfrm>
            <a:off x="2130190" y="3302456"/>
            <a:ext cx="2379518" cy="242108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5" name="Rectangle: Top Corners Rounded 4">
            <a:extLst>
              <a:ext uri="{FF2B5EF4-FFF2-40B4-BE49-F238E27FC236}">
                <a16:creationId xmlns:a16="http://schemas.microsoft.com/office/drawing/2014/main" id="{392D60C3-1886-4B1B-8786-84F00A3AC97B}"/>
              </a:ext>
            </a:extLst>
          </p:cNvPr>
          <p:cNvSpPr/>
          <p:nvPr/>
        </p:nvSpPr>
        <p:spPr>
          <a:xfrm>
            <a:off x="1985772" y="2618508"/>
            <a:ext cx="2668354" cy="68394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6" name="Rectangle: Top Corners Rounded 5">
            <a:extLst>
              <a:ext uri="{FF2B5EF4-FFF2-40B4-BE49-F238E27FC236}">
                <a16:creationId xmlns:a16="http://schemas.microsoft.com/office/drawing/2014/main" id="{1F9C42F4-EA00-4017-8E61-D60D1E218A32}"/>
              </a:ext>
            </a:extLst>
          </p:cNvPr>
          <p:cNvSpPr/>
          <p:nvPr/>
        </p:nvSpPr>
        <p:spPr>
          <a:xfrm flipV="1">
            <a:off x="1985772" y="5723539"/>
            <a:ext cx="2668354" cy="68394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D4992D5-D337-42AB-A66D-58998D510E06}"/>
              </a:ext>
            </a:extLst>
          </p:cNvPr>
          <p:cNvSpPr/>
          <p:nvPr/>
        </p:nvSpPr>
        <p:spPr>
          <a:xfrm>
            <a:off x="2910545" y="1926694"/>
            <a:ext cx="818809" cy="818809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+mn-ea"/>
                <a:cs typeface="+mn-cs"/>
              </a:rPr>
              <a:t>2</a:t>
            </a:r>
          </a:p>
        </p:txBody>
      </p:sp>
      <p:sp>
        <p:nvSpPr>
          <p:cNvPr id="27" name="Rectangle: Top Corners Rounded 26">
            <a:extLst>
              <a:ext uri="{FF2B5EF4-FFF2-40B4-BE49-F238E27FC236}">
                <a16:creationId xmlns:a16="http://schemas.microsoft.com/office/drawing/2014/main" id="{D1D7644C-6C44-4CC7-8620-A94FE91A612B}"/>
              </a:ext>
            </a:extLst>
          </p:cNvPr>
          <p:cNvSpPr/>
          <p:nvPr/>
        </p:nvSpPr>
        <p:spPr>
          <a:xfrm>
            <a:off x="1982689" y="6904759"/>
            <a:ext cx="2668354" cy="68394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28" name="Rectangle: Top Corners Rounded 27">
            <a:extLst>
              <a:ext uri="{FF2B5EF4-FFF2-40B4-BE49-F238E27FC236}">
                <a16:creationId xmlns:a16="http://schemas.microsoft.com/office/drawing/2014/main" id="{8AA3FCBD-FA9E-4258-B7B9-F51B08DA9335}"/>
              </a:ext>
            </a:extLst>
          </p:cNvPr>
          <p:cNvSpPr/>
          <p:nvPr/>
        </p:nvSpPr>
        <p:spPr>
          <a:xfrm flipV="1">
            <a:off x="1982689" y="7588707"/>
            <a:ext cx="2668354" cy="68394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CC16BCC9-BEB6-4EFF-90BA-FA3CFEC53F50}"/>
              </a:ext>
            </a:extLst>
          </p:cNvPr>
          <p:cNvSpPr/>
          <p:nvPr/>
        </p:nvSpPr>
        <p:spPr>
          <a:xfrm>
            <a:off x="2907461" y="7179302"/>
            <a:ext cx="818809" cy="818809"/>
          </a:xfrm>
          <a:prstGeom prst="ellipse">
            <a:avLst/>
          </a:prstGeom>
          <a:solidFill>
            <a:srgbClr val="FFC00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+mn-ea"/>
                <a:cs typeface="+mn-cs"/>
              </a:rPr>
              <a:t>1</a:t>
            </a:r>
          </a:p>
        </p:txBody>
      </p:sp>
      <p:sp>
        <p:nvSpPr>
          <p:cNvPr id="30" name="Rectangle: Top Corners Rounded 29">
            <a:extLst>
              <a:ext uri="{FF2B5EF4-FFF2-40B4-BE49-F238E27FC236}">
                <a16:creationId xmlns:a16="http://schemas.microsoft.com/office/drawing/2014/main" id="{1898ED19-F6DA-4F77-B46D-5AD74A6EE300}"/>
              </a:ext>
            </a:extLst>
          </p:cNvPr>
          <p:cNvSpPr/>
          <p:nvPr/>
        </p:nvSpPr>
        <p:spPr>
          <a:xfrm>
            <a:off x="7540958" y="6904759"/>
            <a:ext cx="2668354" cy="68394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31" name="Rectangle: Top Corners Rounded 30">
            <a:extLst>
              <a:ext uri="{FF2B5EF4-FFF2-40B4-BE49-F238E27FC236}">
                <a16:creationId xmlns:a16="http://schemas.microsoft.com/office/drawing/2014/main" id="{914FC189-79F4-4A04-B893-F8CA6466899D}"/>
              </a:ext>
            </a:extLst>
          </p:cNvPr>
          <p:cNvSpPr/>
          <p:nvPr/>
        </p:nvSpPr>
        <p:spPr>
          <a:xfrm flipV="1">
            <a:off x="7540958" y="7588707"/>
            <a:ext cx="2668354" cy="68394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053B045-5515-4B0E-ACB2-977B71449F50}"/>
              </a:ext>
            </a:extLst>
          </p:cNvPr>
          <p:cNvSpPr/>
          <p:nvPr/>
        </p:nvSpPr>
        <p:spPr>
          <a:xfrm>
            <a:off x="8465730" y="7179302"/>
            <a:ext cx="818809" cy="818809"/>
          </a:xfrm>
          <a:prstGeom prst="ellipse">
            <a:avLst/>
          </a:prstGeom>
          <a:solidFill>
            <a:srgbClr val="FFC00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+mn-ea"/>
                <a:cs typeface="+mn-cs"/>
              </a:rPr>
              <a:t>3</a:t>
            </a:r>
          </a:p>
        </p:txBody>
      </p:sp>
      <p:sp>
        <p:nvSpPr>
          <p:cNvPr id="21" name="Title 14">
            <a:extLst>
              <a:ext uri="{FF2B5EF4-FFF2-40B4-BE49-F238E27FC236}">
                <a16:creationId xmlns:a16="http://schemas.microsoft.com/office/drawing/2014/main" id="{5AE94233-51C7-41E1-B69E-4C9E394F6D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Activities Calendar : February,2022</a:t>
            </a:r>
            <a:br>
              <a:rPr lang="en-US" dirty="0"/>
            </a:br>
            <a:r>
              <a:rPr lang="en-US" dirty="0">
                <a:solidFill>
                  <a:srgbClr val="C00000"/>
                </a:solidFill>
              </a:rPr>
              <a:t>Activity Type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1BD9B7C-D776-4358-826E-C749645099BE}"/>
              </a:ext>
            </a:extLst>
          </p:cNvPr>
          <p:cNvSpPr txBox="1"/>
          <p:nvPr/>
        </p:nvSpPr>
        <p:spPr>
          <a:xfrm>
            <a:off x="2350001" y="8272654"/>
            <a:ext cx="19337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>
                <a:latin typeface="Tw Cen MT Condensed Extra Bold" panose="020B0803020202020204" pitchFamily="34" charset="0"/>
              </a:rPr>
              <a:t>Regular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204F472-E10D-484B-98C1-B17DD4844C80}"/>
              </a:ext>
            </a:extLst>
          </p:cNvPr>
          <p:cNvSpPr txBox="1"/>
          <p:nvPr/>
        </p:nvSpPr>
        <p:spPr>
          <a:xfrm>
            <a:off x="2353084" y="5796460"/>
            <a:ext cx="19337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>
                <a:solidFill>
                  <a:schemeClr val="bg1"/>
                </a:solidFill>
                <a:latin typeface="Tw Cen MT Condensed Extra Bold" panose="020B0803020202020204" pitchFamily="34" charset="0"/>
              </a:rPr>
              <a:t>New Initiative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0E6AE49-5642-438E-901F-9C36FEDD1A74}"/>
              </a:ext>
            </a:extLst>
          </p:cNvPr>
          <p:cNvSpPr txBox="1"/>
          <p:nvPr/>
        </p:nvSpPr>
        <p:spPr>
          <a:xfrm>
            <a:off x="7908270" y="8272654"/>
            <a:ext cx="19337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>
                <a:latin typeface="Tw Cen MT Condensed Extra Bold" panose="020B0803020202020204" pitchFamily="34" charset="0"/>
              </a:rPr>
              <a:t>Additional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09808FB-6AC2-4EB2-8B31-CFE0C10F568E}"/>
              </a:ext>
            </a:extLst>
          </p:cNvPr>
          <p:cNvSpPr/>
          <p:nvPr/>
        </p:nvSpPr>
        <p:spPr bwMode="auto">
          <a:xfrm>
            <a:off x="493486" y="899886"/>
            <a:ext cx="2902857" cy="60791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en-IN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996EA29-ADB5-4E8E-9750-35B3F1671D6B}"/>
              </a:ext>
            </a:extLst>
          </p:cNvPr>
          <p:cNvSpPr txBox="1"/>
          <p:nvPr/>
        </p:nvSpPr>
        <p:spPr>
          <a:xfrm>
            <a:off x="2182592" y="4082356"/>
            <a:ext cx="22685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 startAt="3"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w Cen MT" panose="020B0602020104020603" pitchFamily="34" charset="0"/>
              </a:rPr>
              <a:t>Automation of database query for Student registration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B60EEDA-5CA6-408A-A046-E379C91033D1}"/>
              </a:ext>
            </a:extLst>
          </p:cNvPr>
          <p:cNvSpPr txBox="1"/>
          <p:nvPr/>
        </p:nvSpPr>
        <p:spPr>
          <a:xfrm>
            <a:off x="2182592" y="3468969"/>
            <a:ext cx="22685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 pitchFamily="34" charset="0"/>
              </a:rPr>
              <a:t>Activity Name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808D5D72-DB54-4A85-A333-3827A6190A79}"/>
              </a:ext>
            </a:extLst>
          </p:cNvPr>
          <p:cNvSpPr/>
          <p:nvPr/>
        </p:nvSpPr>
        <p:spPr bwMode="auto">
          <a:xfrm>
            <a:off x="4978399" y="3165616"/>
            <a:ext cx="6066971" cy="283555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en-IN"/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10DA6BEF-8608-4637-A6D2-BA8EBDEB5DDD}"/>
              </a:ext>
            </a:extLst>
          </p:cNvPr>
          <p:cNvSpPr/>
          <p:nvPr/>
        </p:nvSpPr>
        <p:spPr bwMode="auto">
          <a:xfrm>
            <a:off x="5228499" y="4061078"/>
            <a:ext cx="2950301" cy="1044625"/>
          </a:xfrm>
          <a:prstGeom prst="roundRect">
            <a:avLst/>
          </a:prstGeom>
          <a:solidFill>
            <a:srgbClr val="404040"/>
          </a:soli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3200" dirty="0">
                <a:solidFill>
                  <a:schemeClr val="bg1"/>
                </a:solidFill>
                <a:latin typeface="Tw Cen MT" panose="020B0602020104020603" pitchFamily="34" charset="0"/>
              </a:rPr>
              <a:t>Status /Remarks</a:t>
            </a: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5467B31E-242E-4664-844E-DEA879E38B55}"/>
              </a:ext>
            </a:extLst>
          </p:cNvPr>
          <p:cNvSpPr/>
          <p:nvPr/>
        </p:nvSpPr>
        <p:spPr bwMode="auto">
          <a:xfrm>
            <a:off x="5228499" y="4061077"/>
            <a:ext cx="2950301" cy="104462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3200" dirty="0">
                <a:solidFill>
                  <a:srgbClr val="C49500"/>
                </a:solidFill>
                <a:latin typeface="Tw Cen MT Condensed Extra Bold" panose="020B0803020202020204" pitchFamily="34" charset="0"/>
              </a:rPr>
              <a:t>Ongoing ▶ 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B17AD5C0-EF88-44F6-A6D6-86EF96EF4B87}"/>
              </a:ext>
            </a:extLst>
          </p:cNvPr>
          <p:cNvSpPr/>
          <p:nvPr/>
        </p:nvSpPr>
        <p:spPr bwMode="auto">
          <a:xfrm>
            <a:off x="8465730" y="3165616"/>
            <a:ext cx="2579640" cy="521063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400" dirty="0">
                <a:latin typeface="Tw Cen MT Condensed Extra Bold" panose="020B0803020202020204" pitchFamily="34" charset="0"/>
              </a:rPr>
              <a:t>Link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D53AA728-062F-4EB6-9DB7-589110F73901}"/>
              </a:ext>
            </a:extLst>
          </p:cNvPr>
          <p:cNvSpPr/>
          <p:nvPr/>
        </p:nvSpPr>
        <p:spPr bwMode="auto">
          <a:xfrm>
            <a:off x="8465730" y="3686679"/>
            <a:ext cx="2579640" cy="231448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en-IN"/>
          </a:p>
        </p:txBody>
      </p:sp>
      <p:pic>
        <p:nvPicPr>
          <p:cNvPr id="46" name="Graphic 45" descr="Table with solid fill">
            <a:hlinkClick r:id="rId3"/>
            <a:extLst>
              <a:ext uri="{FF2B5EF4-FFF2-40B4-BE49-F238E27FC236}">
                <a16:creationId xmlns:a16="http://schemas.microsoft.com/office/drawing/2014/main" id="{D12FDF42-504D-4822-9C5C-5AF74D68E3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94935" y="3913427"/>
            <a:ext cx="1521230" cy="1521230"/>
          </a:xfrm>
          <a:prstGeom prst="rect">
            <a:avLst/>
          </a:prstGeom>
        </p:spPr>
      </p:pic>
      <p:pic>
        <p:nvPicPr>
          <p:cNvPr id="47" name="Graphic 46" descr="Right pointing backhand index with solid fill">
            <a:extLst>
              <a:ext uri="{FF2B5EF4-FFF2-40B4-BE49-F238E27FC236}">
                <a16:creationId xmlns:a16="http://schemas.microsoft.com/office/drawing/2014/main" id="{3F4773C0-EE68-479A-8BDE-518CBBD7700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4396696">
            <a:off x="9719002" y="4851162"/>
            <a:ext cx="580811" cy="580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2164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25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25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8DC3B67-D677-4FBA-8C00-D839A90A40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382" y="1"/>
            <a:ext cx="1219200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27C1008-9F59-4F7C-BC8D-FDE3C2C48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 Condensed Extra Bold" panose="020B0803020202020204" pitchFamily="34" charset="0"/>
              </a:rPr>
              <a:t>HD MEETING PRESENTATION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0FCDC23-5BA3-4E62-83D6-AF8852DF509F}"/>
              </a:ext>
            </a:extLst>
          </p:cNvPr>
          <p:cNvSpPr/>
          <p:nvPr/>
        </p:nvSpPr>
        <p:spPr>
          <a:xfrm>
            <a:off x="409731" y="365125"/>
            <a:ext cx="11372538" cy="6127750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B262357-1765-4BF1-B448-2DA6F65288FB}"/>
              </a:ext>
            </a:extLst>
          </p:cNvPr>
          <p:cNvGrpSpPr/>
          <p:nvPr/>
        </p:nvGrpSpPr>
        <p:grpSpPr>
          <a:xfrm>
            <a:off x="574904" y="4025868"/>
            <a:ext cx="2145139" cy="800699"/>
            <a:chOff x="114289" y="4786638"/>
            <a:chExt cx="2145139" cy="80069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C345A99-24D0-411D-98A7-892CCCF52567}"/>
                </a:ext>
              </a:extLst>
            </p:cNvPr>
            <p:cNvSpPr txBox="1"/>
            <p:nvPr/>
          </p:nvSpPr>
          <p:spPr>
            <a:xfrm>
              <a:off x="114289" y="4786638"/>
              <a:ext cx="214513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20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Activities Calendar 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0A76C9D-0092-4B2D-889F-462AC27B8629}"/>
                </a:ext>
              </a:extLst>
            </p:cNvPr>
            <p:cNvSpPr/>
            <p:nvPr/>
          </p:nvSpPr>
          <p:spPr>
            <a:xfrm>
              <a:off x="210771" y="5218005"/>
              <a:ext cx="176731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+mn-cs"/>
                </a:rPr>
                <a:t>February,2022 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5199C9AB-DF65-4A89-A296-426933B01075}"/>
              </a:ext>
            </a:extLst>
          </p:cNvPr>
          <p:cNvGrpSpPr/>
          <p:nvPr/>
        </p:nvGrpSpPr>
        <p:grpSpPr>
          <a:xfrm>
            <a:off x="2731446" y="4025868"/>
            <a:ext cx="2409634" cy="830997"/>
            <a:chOff x="25069" y="4756340"/>
            <a:chExt cx="2409634" cy="830997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BC0EAF1-E301-41CE-944A-7951E4A918C5}"/>
                </a:ext>
              </a:extLst>
            </p:cNvPr>
            <p:cNvSpPr txBox="1"/>
            <p:nvPr/>
          </p:nvSpPr>
          <p:spPr>
            <a:xfrm>
              <a:off x="25069" y="4756340"/>
              <a:ext cx="240963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24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Planned activities 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E0C9BF7-8B7A-4AA1-A5B6-2F8DC01A060C}"/>
                </a:ext>
              </a:extLst>
            </p:cNvPr>
            <p:cNvSpPr/>
            <p:nvPr/>
          </p:nvSpPr>
          <p:spPr>
            <a:xfrm>
              <a:off x="255535" y="5218005"/>
              <a:ext cx="176731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+mn-cs"/>
                </a:rPr>
                <a:t>March,2022 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83BAC793-592C-4773-B6EC-2E4CA415A06E}"/>
              </a:ext>
            </a:extLst>
          </p:cNvPr>
          <p:cNvSpPr txBox="1"/>
          <p:nvPr/>
        </p:nvSpPr>
        <p:spPr>
          <a:xfrm>
            <a:off x="5152484" y="4025868"/>
            <a:ext cx="18821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Recent Minutes of Meeting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2885F3C-4F59-4E71-B625-FAA523D5ACAA}"/>
              </a:ext>
            </a:extLst>
          </p:cNvPr>
          <p:cNvSpPr txBox="1"/>
          <p:nvPr/>
        </p:nvSpPr>
        <p:spPr>
          <a:xfrm>
            <a:off x="7487357" y="4025868"/>
            <a:ext cx="16966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Outcome Planner Progress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900E977-D400-4948-9A1E-E5AF6B8397B6}"/>
              </a:ext>
            </a:extLst>
          </p:cNvPr>
          <p:cNvSpPr txBox="1"/>
          <p:nvPr/>
        </p:nvSpPr>
        <p:spPr>
          <a:xfrm>
            <a:off x="9721507" y="4025868"/>
            <a:ext cx="17413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Issues of discussion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34B9F7A-C10C-4A82-A08F-000418C308F9}"/>
              </a:ext>
            </a:extLst>
          </p:cNvPr>
          <p:cNvGrpSpPr/>
          <p:nvPr/>
        </p:nvGrpSpPr>
        <p:grpSpPr>
          <a:xfrm>
            <a:off x="838200" y="2451205"/>
            <a:ext cx="1433689" cy="1433689"/>
            <a:chOff x="917404" y="3350615"/>
            <a:chExt cx="1433689" cy="1433689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B36BD218-6603-4DA8-9407-013871F8AF88}"/>
                </a:ext>
              </a:extLst>
            </p:cNvPr>
            <p:cNvSpPr/>
            <p:nvPr/>
          </p:nvSpPr>
          <p:spPr>
            <a:xfrm>
              <a:off x="917404" y="3350615"/>
              <a:ext cx="1433689" cy="1433689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lumMod val="75000"/>
                    <a:shade val="30000"/>
                    <a:satMod val="115000"/>
                  </a:schemeClr>
                </a:gs>
                <a:gs pos="50000">
                  <a:schemeClr val="accent5">
                    <a:lumMod val="75000"/>
                    <a:shade val="67500"/>
                    <a:satMod val="115000"/>
                  </a:schemeClr>
                </a:gs>
                <a:gs pos="100000">
                  <a:schemeClr val="accent5">
                    <a:lumMod val="75000"/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 Medium" panose="020F0502020204030203" pitchFamily="34" charset="0"/>
                <a:ea typeface="+mn-ea"/>
                <a:cs typeface="+mn-cs"/>
              </a:endParaRPr>
            </a:p>
          </p:txBody>
        </p:sp>
        <p:pic>
          <p:nvPicPr>
            <p:cNvPr id="24" name="Graphic 38" descr="Daily calendar with solid fill">
              <a:extLst>
                <a:ext uri="{FF2B5EF4-FFF2-40B4-BE49-F238E27FC236}">
                  <a16:creationId xmlns:a16="http://schemas.microsoft.com/office/drawing/2014/main" id="{FD7E43DF-9ECE-4BB5-8064-F213918FD2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1227145" y="3618766"/>
              <a:ext cx="815770" cy="815770"/>
            </a:xfrm>
            <a:prstGeom prst="rect">
              <a:avLst/>
            </a:prstGeom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0407349-D0FD-474C-9ACF-367292CE5540}"/>
              </a:ext>
            </a:extLst>
          </p:cNvPr>
          <p:cNvGrpSpPr/>
          <p:nvPr/>
        </p:nvGrpSpPr>
        <p:grpSpPr>
          <a:xfrm>
            <a:off x="3097487" y="2451205"/>
            <a:ext cx="1433689" cy="1433689"/>
            <a:chOff x="3176691" y="3350615"/>
            <a:chExt cx="1433689" cy="1433689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06AEDC8C-9541-4D4A-A897-412D3774A156}"/>
                </a:ext>
              </a:extLst>
            </p:cNvPr>
            <p:cNvSpPr/>
            <p:nvPr/>
          </p:nvSpPr>
          <p:spPr>
            <a:xfrm>
              <a:off x="3176691" y="3350615"/>
              <a:ext cx="1433689" cy="1433689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75000"/>
                    <a:shade val="30000"/>
                    <a:satMod val="115000"/>
                  </a:schemeClr>
                </a:gs>
                <a:gs pos="50000">
                  <a:schemeClr val="accent3">
                    <a:lumMod val="75000"/>
                    <a:shade val="67500"/>
                    <a:satMod val="115000"/>
                  </a:schemeClr>
                </a:gs>
                <a:gs pos="100000">
                  <a:schemeClr val="accent3">
                    <a:lumMod val="75000"/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 Medium" panose="020F0502020204030203" pitchFamily="34" charset="0"/>
                <a:ea typeface="+mn-ea"/>
                <a:cs typeface="+mn-cs"/>
              </a:endParaRPr>
            </a:p>
          </p:txBody>
        </p:sp>
        <p:pic>
          <p:nvPicPr>
            <p:cNvPr id="27" name="Graphic 40" descr="Checklist outline">
              <a:extLst>
                <a:ext uri="{FF2B5EF4-FFF2-40B4-BE49-F238E27FC236}">
                  <a16:creationId xmlns:a16="http://schemas.microsoft.com/office/drawing/2014/main" id="{CB238A30-3F60-4885-B8D7-E8B1D357A48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3474822" y="3694358"/>
              <a:ext cx="792000" cy="792000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83DEAAA-286F-4562-9EDC-D01CB02C67F3}"/>
              </a:ext>
            </a:extLst>
          </p:cNvPr>
          <p:cNvGrpSpPr/>
          <p:nvPr/>
        </p:nvGrpSpPr>
        <p:grpSpPr>
          <a:xfrm>
            <a:off x="5356774" y="2451205"/>
            <a:ext cx="1433689" cy="1433689"/>
            <a:chOff x="5435978" y="3350615"/>
            <a:chExt cx="1433689" cy="1433689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C64B6136-1AC7-4BDF-B3C1-2DBB8A037730}"/>
                </a:ext>
              </a:extLst>
            </p:cNvPr>
            <p:cNvSpPr/>
            <p:nvPr/>
          </p:nvSpPr>
          <p:spPr>
            <a:xfrm>
              <a:off x="5435978" y="3350615"/>
              <a:ext cx="1433689" cy="1433689"/>
            </a:xfrm>
            <a:prstGeom prst="ellipse">
              <a:avLst/>
            </a:prstGeom>
            <a:gradFill flip="none" rotWithShape="1">
              <a:gsLst>
                <a:gs pos="0">
                  <a:schemeClr val="accent6">
                    <a:lumMod val="75000"/>
                    <a:shade val="30000"/>
                    <a:satMod val="115000"/>
                  </a:schemeClr>
                </a:gs>
                <a:gs pos="50000">
                  <a:schemeClr val="accent6">
                    <a:lumMod val="75000"/>
                    <a:shade val="67500"/>
                    <a:satMod val="115000"/>
                  </a:schemeClr>
                </a:gs>
                <a:gs pos="100000">
                  <a:schemeClr val="accent6">
                    <a:lumMod val="75000"/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 Medium" panose="020F0502020204030203" pitchFamily="34" charset="0"/>
                <a:ea typeface="+mn-ea"/>
                <a:cs typeface="+mn-cs"/>
              </a:endParaRPr>
            </a:p>
          </p:txBody>
        </p:sp>
        <p:pic>
          <p:nvPicPr>
            <p:cNvPr id="30" name="Graphic 42">
              <a:extLst>
                <a:ext uri="{FF2B5EF4-FFF2-40B4-BE49-F238E27FC236}">
                  <a16:creationId xmlns:a16="http://schemas.microsoft.com/office/drawing/2014/main" id="{503E3F2C-72B1-4EEF-976D-17E479AC391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940703" y="3745352"/>
              <a:ext cx="424238" cy="644214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2F99EB0-B901-46C1-A458-EAEC91429EBE}"/>
              </a:ext>
            </a:extLst>
          </p:cNvPr>
          <p:cNvGrpSpPr/>
          <p:nvPr/>
        </p:nvGrpSpPr>
        <p:grpSpPr>
          <a:xfrm>
            <a:off x="7616061" y="2451205"/>
            <a:ext cx="1433689" cy="1433689"/>
            <a:chOff x="7695265" y="3350615"/>
            <a:chExt cx="1433689" cy="1433689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39DED28A-91C4-401D-A14B-EBC3AA158CFB}"/>
                </a:ext>
              </a:extLst>
            </p:cNvPr>
            <p:cNvSpPr/>
            <p:nvPr/>
          </p:nvSpPr>
          <p:spPr>
            <a:xfrm>
              <a:off x="7695265" y="3350615"/>
              <a:ext cx="1433689" cy="1433689"/>
            </a:xfrm>
            <a:prstGeom prst="ellipse">
              <a:avLst/>
            </a:prstGeom>
            <a:gradFill flip="none" rotWithShape="1">
              <a:gsLst>
                <a:gs pos="0">
                  <a:schemeClr val="tx2">
                    <a:lumMod val="75000"/>
                    <a:shade val="30000"/>
                    <a:satMod val="115000"/>
                  </a:schemeClr>
                </a:gs>
                <a:gs pos="50000">
                  <a:schemeClr val="tx2">
                    <a:lumMod val="75000"/>
                    <a:shade val="67500"/>
                    <a:satMod val="115000"/>
                  </a:schemeClr>
                </a:gs>
                <a:gs pos="100000">
                  <a:schemeClr val="tx2">
                    <a:lumMod val="75000"/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 Medium" panose="020F0502020204030203" pitchFamily="34" charset="0"/>
                <a:ea typeface="+mn-ea"/>
                <a:cs typeface="+mn-cs"/>
              </a:endParaRPr>
            </a:p>
          </p:txBody>
        </p:sp>
        <p:pic>
          <p:nvPicPr>
            <p:cNvPr id="33" name="Graphic 44">
              <a:extLst>
                <a:ext uri="{FF2B5EF4-FFF2-40B4-BE49-F238E27FC236}">
                  <a16:creationId xmlns:a16="http://schemas.microsoft.com/office/drawing/2014/main" id="{86AE363E-189A-4F84-8A59-546DB932A71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020877" y="3744990"/>
              <a:ext cx="782464" cy="644938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39E4ACB9-12AA-4D2F-A542-8D50238E674A}"/>
              </a:ext>
            </a:extLst>
          </p:cNvPr>
          <p:cNvGrpSpPr/>
          <p:nvPr/>
        </p:nvGrpSpPr>
        <p:grpSpPr>
          <a:xfrm>
            <a:off x="9875348" y="2451205"/>
            <a:ext cx="1433689" cy="1433689"/>
            <a:chOff x="9954552" y="3350615"/>
            <a:chExt cx="1433689" cy="1433689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EA6E743A-A82A-466F-B579-D1F5C1DDE93D}"/>
                </a:ext>
              </a:extLst>
            </p:cNvPr>
            <p:cNvSpPr/>
            <p:nvPr/>
          </p:nvSpPr>
          <p:spPr>
            <a:xfrm>
              <a:off x="9954552" y="3350615"/>
              <a:ext cx="1433689" cy="1433689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50000"/>
                    <a:shade val="30000"/>
                    <a:satMod val="115000"/>
                  </a:schemeClr>
                </a:gs>
                <a:gs pos="50000">
                  <a:schemeClr val="bg2">
                    <a:lumMod val="50000"/>
                    <a:shade val="67500"/>
                    <a:satMod val="115000"/>
                  </a:schemeClr>
                </a:gs>
                <a:gs pos="100000">
                  <a:schemeClr val="bg2">
                    <a:lumMod val="50000"/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 Medium" panose="020F0502020204030203" pitchFamily="34" charset="0"/>
                <a:ea typeface="+mn-ea"/>
                <a:cs typeface="+mn-cs"/>
              </a:endParaRPr>
            </a:p>
          </p:txBody>
        </p:sp>
        <p:pic>
          <p:nvPicPr>
            <p:cNvPr id="36" name="Graphic 46" descr="Boardroom outline">
              <a:extLst>
                <a:ext uri="{FF2B5EF4-FFF2-40B4-BE49-F238E27FC236}">
                  <a16:creationId xmlns:a16="http://schemas.microsoft.com/office/drawing/2014/main" id="{63FCA41C-82D1-4B1C-8091-53A579A4C14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/>
          </p:blipFill>
          <p:spPr>
            <a:xfrm>
              <a:off x="10222703" y="3618766"/>
              <a:ext cx="900560" cy="9005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287430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7" grpId="0"/>
      <p:bldP spid="2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B82E70B2-F00D-4546-B005-EA5605AC9136}"/>
              </a:ext>
            </a:extLst>
          </p:cNvPr>
          <p:cNvSpPr/>
          <p:nvPr/>
        </p:nvSpPr>
        <p:spPr>
          <a:xfrm>
            <a:off x="2130190" y="3302456"/>
            <a:ext cx="2379518" cy="242108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5" name="Rectangle: Top Corners Rounded 4">
            <a:extLst>
              <a:ext uri="{FF2B5EF4-FFF2-40B4-BE49-F238E27FC236}">
                <a16:creationId xmlns:a16="http://schemas.microsoft.com/office/drawing/2014/main" id="{392D60C3-1886-4B1B-8786-84F00A3AC97B}"/>
              </a:ext>
            </a:extLst>
          </p:cNvPr>
          <p:cNvSpPr/>
          <p:nvPr/>
        </p:nvSpPr>
        <p:spPr>
          <a:xfrm>
            <a:off x="1985772" y="2618508"/>
            <a:ext cx="2668354" cy="68394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6" name="Rectangle: Top Corners Rounded 5">
            <a:extLst>
              <a:ext uri="{FF2B5EF4-FFF2-40B4-BE49-F238E27FC236}">
                <a16:creationId xmlns:a16="http://schemas.microsoft.com/office/drawing/2014/main" id="{1F9C42F4-EA00-4017-8E61-D60D1E218A32}"/>
              </a:ext>
            </a:extLst>
          </p:cNvPr>
          <p:cNvSpPr/>
          <p:nvPr/>
        </p:nvSpPr>
        <p:spPr>
          <a:xfrm flipV="1">
            <a:off x="1985772" y="5723539"/>
            <a:ext cx="2668354" cy="68394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D4992D5-D337-42AB-A66D-58998D510E06}"/>
              </a:ext>
            </a:extLst>
          </p:cNvPr>
          <p:cNvSpPr/>
          <p:nvPr/>
        </p:nvSpPr>
        <p:spPr>
          <a:xfrm>
            <a:off x="2910545" y="1926694"/>
            <a:ext cx="818809" cy="818809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+mn-ea"/>
                <a:cs typeface="+mn-cs"/>
              </a:rPr>
              <a:t>2</a:t>
            </a:r>
          </a:p>
        </p:txBody>
      </p:sp>
      <p:sp>
        <p:nvSpPr>
          <p:cNvPr id="27" name="Rectangle: Top Corners Rounded 26">
            <a:extLst>
              <a:ext uri="{FF2B5EF4-FFF2-40B4-BE49-F238E27FC236}">
                <a16:creationId xmlns:a16="http://schemas.microsoft.com/office/drawing/2014/main" id="{D1D7644C-6C44-4CC7-8620-A94FE91A612B}"/>
              </a:ext>
            </a:extLst>
          </p:cNvPr>
          <p:cNvSpPr/>
          <p:nvPr/>
        </p:nvSpPr>
        <p:spPr>
          <a:xfrm>
            <a:off x="1982689" y="6904759"/>
            <a:ext cx="2668354" cy="68394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28" name="Rectangle: Top Corners Rounded 27">
            <a:extLst>
              <a:ext uri="{FF2B5EF4-FFF2-40B4-BE49-F238E27FC236}">
                <a16:creationId xmlns:a16="http://schemas.microsoft.com/office/drawing/2014/main" id="{8AA3FCBD-FA9E-4258-B7B9-F51B08DA9335}"/>
              </a:ext>
            </a:extLst>
          </p:cNvPr>
          <p:cNvSpPr/>
          <p:nvPr/>
        </p:nvSpPr>
        <p:spPr>
          <a:xfrm flipV="1">
            <a:off x="1982689" y="7588707"/>
            <a:ext cx="2668354" cy="68394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CC16BCC9-BEB6-4EFF-90BA-FA3CFEC53F50}"/>
              </a:ext>
            </a:extLst>
          </p:cNvPr>
          <p:cNvSpPr/>
          <p:nvPr/>
        </p:nvSpPr>
        <p:spPr>
          <a:xfrm>
            <a:off x="2907461" y="7179302"/>
            <a:ext cx="818809" cy="818809"/>
          </a:xfrm>
          <a:prstGeom prst="ellipse">
            <a:avLst/>
          </a:prstGeom>
          <a:solidFill>
            <a:srgbClr val="FFC00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+mn-ea"/>
                <a:cs typeface="+mn-cs"/>
              </a:rPr>
              <a:t>1</a:t>
            </a:r>
          </a:p>
        </p:txBody>
      </p:sp>
      <p:sp>
        <p:nvSpPr>
          <p:cNvPr id="30" name="Rectangle: Top Corners Rounded 29">
            <a:extLst>
              <a:ext uri="{FF2B5EF4-FFF2-40B4-BE49-F238E27FC236}">
                <a16:creationId xmlns:a16="http://schemas.microsoft.com/office/drawing/2014/main" id="{1898ED19-F6DA-4F77-B46D-5AD74A6EE300}"/>
              </a:ext>
            </a:extLst>
          </p:cNvPr>
          <p:cNvSpPr/>
          <p:nvPr/>
        </p:nvSpPr>
        <p:spPr>
          <a:xfrm>
            <a:off x="7540958" y="6904759"/>
            <a:ext cx="2668354" cy="68394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31" name="Rectangle: Top Corners Rounded 30">
            <a:extLst>
              <a:ext uri="{FF2B5EF4-FFF2-40B4-BE49-F238E27FC236}">
                <a16:creationId xmlns:a16="http://schemas.microsoft.com/office/drawing/2014/main" id="{914FC189-79F4-4A04-B893-F8CA6466899D}"/>
              </a:ext>
            </a:extLst>
          </p:cNvPr>
          <p:cNvSpPr/>
          <p:nvPr/>
        </p:nvSpPr>
        <p:spPr>
          <a:xfrm flipV="1">
            <a:off x="7540958" y="7588707"/>
            <a:ext cx="2668354" cy="68394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053B045-5515-4B0E-ACB2-977B71449F50}"/>
              </a:ext>
            </a:extLst>
          </p:cNvPr>
          <p:cNvSpPr/>
          <p:nvPr/>
        </p:nvSpPr>
        <p:spPr>
          <a:xfrm>
            <a:off x="8465730" y="7179302"/>
            <a:ext cx="818809" cy="818809"/>
          </a:xfrm>
          <a:prstGeom prst="ellipse">
            <a:avLst/>
          </a:prstGeom>
          <a:solidFill>
            <a:srgbClr val="FFC00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+mn-ea"/>
                <a:cs typeface="+mn-cs"/>
              </a:rPr>
              <a:t>3</a:t>
            </a:r>
          </a:p>
        </p:txBody>
      </p:sp>
      <p:sp>
        <p:nvSpPr>
          <p:cNvPr id="21" name="Title 14">
            <a:extLst>
              <a:ext uri="{FF2B5EF4-FFF2-40B4-BE49-F238E27FC236}">
                <a16:creationId xmlns:a16="http://schemas.microsoft.com/office/drawing/2014/main" id="{5AE94233-51C7-41E1-B69E-4C9E394F6D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Activities Calendar : February,2022</a:t>
            </a:r>
            <a:br>
              <a:rPr lang="en-US" dirty="0"/>
            </a:br>
            <a:r>
              <a:rPr lang="en-US" dirty="0">
                <a:solidFill>
                  <a:srgbClr val="C00000"/>
                </a:solidFill>
              </a:rPr>
              <a:t>Activity Type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1BD9B7C-D776-4358-826E-C749645099BE}"/>
              </a:ext>
            </a:extLst>
          </p:cNvPr>
          <p:cNvSpPr txBox="1"/>
          <p:nvPr/>
        </p:nvSpPr>
        <p:spPr>
          <a:xfrm>
            <a:off x="2350001" y="8272654"/>
            <a:ext cx="19337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>
                <a:latin typeface="Tw Cen MT Condensed Extra Bold" panose="020B0803020202020204" pitchFamily="34" charset="0"/>
              </a:rPr>
              <a:t>Regular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204F472-E10D-484B-98C1-B17DD4844C80}"/>
              </a:ext>
            </a:extLst>
          </p:cNvPr>
          <p:cNvSpPr txBox="1"/>
          <p:nvPr/>
        </p:nvSpPr>
        <p:spPr>
          <a:xfrm>
            <a:off x="2353084" y="5796460"/>
            <a:ext cx="19337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>
                <a:solidFill>
                  <a:schemeClr val="bg1"/>
                </a:solidFill>
                <a:latin typeface="Tw Cen MT Condensed Extra Bold" panose="020B0803020202020204" pitchFamily="34" charset="0"/>
              </a:rPr>
              <a:t>New Initiative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0E6AE49-5642-438E-901F-9C36FEDD1A74}"/>
              </a:ext>
            </a:extLst>
          </p:cNvPr>
          <p:cNvSpPr txBox="1"/>
          <p:nvPr/>
        </p:nvSpPr>
        <p:spPr>
          <a:xfrm>
            <a:off x="7908270" y="8272654"/>
            <a:ext cx="19337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>
                <a:latin typeface="Tw Cen MT Condensed Extra Bold" panose="020B0803020202020204" pitchFamily="34" charset="0"/>
              </a:rPr>
              <a:t>Additional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09808FB-6AC2-4EB2-8B31-CFE0C10F568E}"/>
              </a:ext>
            </a:extLst>
          </p:cNvPr>
          <p:cNvSpPr/>
          <p:nvPr/>
        </p:nvSpPr>
        <p:spPr bwMode="auto">
          <a:xfrm>
            <a:off x="493486" y="899886"/>
            <a:ext cx="2902857" cy="60791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en-IN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996EA29-ADB5-4E8E-9750-35B3F1671D6B}"/>
              </a:ext>
            </a:extLst>
          </p:cNvPr>
          <p:cNvSpPr txBox="1"/>
          <p:nvPr/>
        </p:nvSpPr>
        <p:spPr>
          <a:xfrm>
            <a:off x="2182592" y="4082356"/>
            <a:ext cx="226854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 startAt="4"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w Cen MT" panose="020B0602020104020603" pitchFamily="34" charset="0"/>
              </a:rPr>
              <a:t>Development of Academic Operations Registration Control Panel.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B60EEDA-5CA6-408A-A046-E379C91033D1}"/>
              </a:ext>
            </a:extLst>
          </p:cNvPr>
          <p:cNvSpPr txBox="1"/>
          <p:nvPr/>
        </p:nvSpPr>
        <p:spPr>
          <a:xfrm>
            <a:off x="2182592" y="3468969"/>
            <a:ext cx="22685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 pitchFamily="34" charset="0"/>
              </a:rPr>
              <a:t>Activity Name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808D5D72-DB54-4A85-A333-3827A6190A79}"/>
              </a:ext>
            </a:extLst>
          </p:cNvPr>
          <p:cNvSpPr/>
          <p:nvPr/>
        </p:nvSpPr>
        <p:spPr bwMode="auto">
          <a:xfrm>
            <a:off x="4978399" y="3165616"/>
            <a:ext cx="6066971" cy="283555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en-IN"/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10DA6BEF-8608-4637-A6D2-BA8EBDEB5DDD}"/>
              </a:ext>
            </a:extLst>
          </p:cNvPr>
          <p:cNvSpPr/>
          <p:nvPr/>
        </p:nvSpPr>
        <p:spPr bwMode="auto">
          <a:xfrm>
            <a:off x="5228499" y="4061078"/>
            <a:ext cx="2950301" cy="1044625"/>
          </a:xfrm>
          <a:prstGeom prst="roundRect">
            <a:avLst/>
          </a:prstGeom>
          <a:solidFill>
            <a:srgbClr val="404040"/>
          </a:soli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3200" dirty="0">
                <a:solidFill>
                  <a:schemeClr val="bg1"/>
                </a:solidFill>
                <a:latin typeface="Tw Cen MT" panose="020B0602020104020603" pitchFamily="34" charset="0"/>
              </a:rPr>
              <a:t>Status /Remarks</a:t>
            </a: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5467B31E-242E-4664-844E-DEA879E38B55}"/>
              </a:ext>
            </a:extLst>
          </p:cNvPr>
          <p:cNvSpPr/>
          <p:nvPr/>
        </p:nvSpPr>
        <p:spPr bwMode="auto">
          <a:xfrm>
            <a:off x="5228499" y="4061077"/>
            <a:ext cx="2950301" cy="104462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3200" dirty="0">
                <a:solidFill>
                  <a:srgbClr val="C49500"/>
                </a:solidFill>
                <a:latin typeface="Tw Cen MT Condensed Extra Bold" panose="020B0803020202020204" pitchFamily="34" charset="0"/>
              </a:rPr>
              <a:t>Ongoing ▶ 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B17AD5C0-EF88-44F6-A6D6-86EF96EF4B87}"/>
              </a:ext>
            </a:extLst>
          </p:cNvPr>
          <p:cNvSpPr/>
          <p:nvPr/>
        </p:nvSpPr>
        <p:spPr bwMode="auto">
          <a:xfrm>
            <a:off x="8465730" y="3165616"/>
            <a:ext cx="2579640" cy="521063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400" dirty="0">
                <a:latin typeface="Tw Cen MT Condensed Extra Bold" panose="020B0803020202020204" pitchFamily="34" charset="0"/>
              </a:rPr>
              <a:t>Link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D53AA728-062F-4EB6-9DB7-589110F73901}"/>
              </a:ext>
            </a:extLst>
          </p:cNvPr>
          <p:cNvSpPr/>
          <p:nvPr/>
        </p:nvSpPr>
        <p:spPr bwMode="auto">
          <a:xfrm>
            <a:off x="8465730" y="3686679"/>
            <a:ext cx="2579640" cy="231448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en-IN"/>
          </a:p>
        </p:txBody>
      </p:sp>
      <p:pic>
        <p:nvPicPr>
          <p:cNvPr id="46" name="Graphic 45" descr="Table with solid fill">
            <a:hlinkClick r:id="rId3"/>
            <a:extLst>
              <a:ext uri="{FF2B5EF4-FFF2-40B4-BE49-F238E27FC236}">
                <a16:creationId xmlns:a16="http://schemas.microsoft.com/office/drawing/2014/main" id="{D12FDF42-504D-4822-9C5C-5AF74D68E3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94935" y="3913427"/>
            <a:ext cx="1521230" cy="1521230"/>
          </a:xfrm>
          <a:prstGeom prst="rect">
            <a:avLst/>
          </a:prstGeom>
        </p:spPr>
      </p:pic>
      <p:pic>
        <p:nvPicPr>
          <p:cNvPr id="47" name="Graphic 46" descr="Right pointing backhand index with solid fill">
            <a:extLst>
              <a:ext uri="{FF2B5EF4-FFF2-40B4-BE49-F238E27FC236}">
                <a16:creationId xmlns:a16="http://schemas.microsoft.com/office/drawing/2014/main" id="{3F4773C0-EE68-479A-8BDE-518CBBD7700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4396696">
            <a:off x="9719002" y="4851162"/>
            <a:ext cx="580811" cy="580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4949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25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25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B82E70B2-F00D-4546-B005-EA5605AC9136}"/>
              </a:ext>
            </a:extLst>
          </p:cNvPr>
          <p:cNvSpPr/>
          <p:nvPr/>
        </p:nvSpPr>
        <p:spPr>
          <a:xfrm>
            <a:off x="2130190" y="3302456"/>
            <a:ext cx="2379518" cy="242108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5" name="Rectangle: Top Corners Rounded 4">
            <a:extLst>
              <a:ext uri="{FF2B5EF4-FFF2-40B4-BE49-F238E27FC236}">
                <a16:creationId xmlns:a16="http://schemas.microsoft.com/office/drawing/2014/main" id="{392D60C3-1886-4B1B-8786-84F00A3AC97B}"/>
              </a:ext>
            </a:extLst>
          </p:cNvPr>
          <p:cNvSpPr/>
          <p:nvPr/>
        </p:nvSpPr>
        <p:spPr>
          <a:xfrm>
            <a:off x="1985772" y="2618508"/>
            <a:ext cx="2668354" cy="68394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6" name="Rectangle: Top Corners Rounded 5">
            <a:extLst>
              <a:ext uri="{FF2B5EF4-FFF2-40B4-BE49-F238E27FC236}">
                <a16:creationId xmlns:a16="http://schemas.microsoft.com/office/drawing/2014/main" id="{1F9C42F4-EA00-4017-8E61-D60D1E218A32}"/>
              </a:ext>
            </a:extLst>
          </p:cNvPr>
          <p:cNvSpPr/>
          <p:nvPr/>
        </p:nvSpPr>
        <p:spPr>
          <a:xfrm flipV="1">
            <a:off x="1985772" y="5723539"/>
            <a:ext cx="2668354" cy="68394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D4992D5-D337-42AB-A66D-58998D510E06}"/>
              </a:ext>
            </a:extLst>
          </p:cNvPr>
          <p:cNvSpPr/>
          <p:nvPr/>
        </p:nvSpPr>
        <p:spPr>
          <a:xfrm>
            <a:off x="2910545" y="1926694"/>
            <a:ext cx="818809" cy="818809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+mn-ea"/>
                <a:cs typeface="+mn-cs"/>
              </a:rPr>
              <a:t>2</a:t>
            </a:r>
          </a:p>
        </p:txBody>
      </p:sp>
      <p:sp>
        <p:nvSpPr>
          <p:cNvPr id="27" name="Rectangle: Top Corners Rounded 26">
            <a:extLst>
              <a:ext uri="{FF2B5EF4-FFF2-40B4-BE49-F238E27FC236}">
                <a16:creationId xmlns:a16="http://schemas.microsoft.com/office/drawing/2014/main" id="{D1D7644C-6C44-4CC7-8620-A94FE91A612B}"/>
              </a:ext>
            </a:extLst>
          </p:cNvPr>
          <p:cNvSpPr/>
          <p:nvPr/>
        </p:nvSpPr>
        <p:spPr>
          <a:xfrm>
            <a:off x="1982689" y="6904759"/>
            <a:ext cx="2668354" cy="68394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28" name="Rectangle: Top Corners Rounded 27">
            <a:extLst>
              <a:ext uri="{FF2B5EF4-FFF2-40B4-BE49-F238E27FC236}">
                <a16:creationId xmlns:a16="http://schemas.microsoft.com/office/drawing/2014/main" id="{8AA3FCBD-FA9E-4258-B7B9-F51B08DA9335}"/>
              </a:ext>
            </a:extLst>
          </p:cNvPr>
          <p:cNvSpPr/>
          <p:nvPr/>
        </p:nvSpPr>
        <p:spPr>
          <a:xfrm flipV="1">
            <a:off x="1982689" y="7588707"/>
            <a:ext cx="2668354" cy="68394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CC16BCC9-BEB6-4EFF-90BA-FA3CFEC53F50}"/>
              </a:ext>
            </a:extLst>
          </p:cNvPr>
          <p:cNvSpPr/>
          <p:nvPr/>
        </p:nvSpPr>
        <p:spPr>
          <a:xfrm>
            <a:off x="2907461" y="7179302"/>
            <a:ext cx="818809" cy="818809"/>
          </a:xfrm>
          <a:prstGeom prst="ellipse">
            <a:avLst/>
          </a:prstGeom>
          <a:solidFill>
            <a:srgbClr val="FFC00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+mn-ea"/>
                <a:cs typeface="+mn-cs"/>
              </a:rPr>
              <a:t>1</a:t>
            </a:r>
          </a:p>
        </p:txBody>
      </p:sp>
      <p:sp>
        <p:nvSpPr>
          <p:cNvPr id="30" name="Rectangle: Top Corners Rounded 29">
            <a:extLst>
              <a:ext uri="{FF2B5EF4-FFF2-40B4-BE49-F238E27FC236}">
                <a16:creationId xmlns:a16="http://schemas.microsoft.com/office/drawing/2014/main" id="{1898ED19-F6DA-4F77-B46D-5AD74A6EE300}"/>
              </a:ext>
            </a:extLst>
          </p:cNvPr>
          <p:cNvSpPr/>
          <p:nvPr/>
        </p:nvSpPr>
        <p:spPr>
          <a:xfrm>
            <a:off x="7540958" y="6904759"/>
            <a:ext cx="2668354" cy="68394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31" name="Rectangle: Top Corners Rounded 30">
            <a:extLst>
              <a:ext uri="{FF2B5EF4-FFF2-40B4-BE49-F238E27FC236}">
                <a16:creationId xmlns:a16="http://schemas.microsoft.com/office/drawing/2014/main" id="{914FC189-79F4-4A04-B893-F8CA6466899D}"/>
              </a:ext>
            </a:extLst>
          </p:cNvPr>
          <p:cNvSpPr/>
          <p:nvPr/>
        </p:nvSpPr>
        <p:spPr>
          <a:xfrm flipV="1">
            <a:off x="7540958" y="7588707"/>
            <a:ext cx="2668354" cy="68394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053B045-5515-4B0E-ACB2-977B71449F50}"/>
              </a:ext>
            </a:extLst>
          </p:cNvPr>
          <p:cNvSpPr/>
          <p:nvPr/>
        </p:nvSpPr>
        <p:spPr>
          <a:xfrm>
            <a:off x="8465730" y="7179302"/>
            <a:ext cx="818809" cy="818809"/>
          </a:xfrm>
          <a:prstGeom prst="ellipse">
            <a:avLst/>
          </a:prstGeom>
          <a:solidFill>
            <a:srgbClr val="FFC00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+mn-ea"/>
                <a:cs typeface="+mn-cs"/>
              </a:rPr>
              <a:t>3</a:t>
            </a:r>
          </a:p>
        </p:txBody>
      </p:sp>
      <p:sp>
        <p:nvSpPr>
          <p:cNvPr id="21" name="Title 14">
            <a:extLst>
              <a:ext uri="{FF2B5EF4-FFF2-40B4-BE49-F238E27FC236}">
                <a16:creationId xmlns:a16="http://schemas.microsoft.com/office/drawing/2014/main" id="{5AE94233-51C7-41E1-B69E-4C9E394F6D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Activities Calendar : February,2022</a:t>
            </a:r>
            <a:br>
              <a:rPr lang="en-US" dirty="0"/>
            </a:br>
            <a:r>
              <a:rPr lang="en-US" dirty="0">
                <a:solidFill>
                  <a:srgbClr val="C00000"/>
                </a:solidFill>
              </a:rPr>
              <a:t>Activity Type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1BD9B7C-D776-4358-826E-C749645099BE}"/>
              </a:ext>
            </a:extLst>
          </p:cNvPr>
          <p:cNvSpPr txBox="1"/>
          <p:nvPr/>
        </p:nvSpPr>
        <p:spPr>
          <a:xfrm>
            <a:off x="2350001" y="8272654"/>
            <a:ext cx="19337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>
                <a:latin typeface="Tw Cen MT Condensed Extra Bold" panose="020B0803020202020204" pitchFamily="34" charset="0"/>
              </a:rPr>
              <a:t>Regular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204F472-E10D-484B-98C1-B17DD4844C80}"/>
              </a:ext>
            </a:extLst>
          </p:cNvPr>
          <p:cNvSpPr txBox="1"/>
          <p:nvPr/>
        </p:nvSpPr>
        <p:spPr>
          <a:xfrm>
            <a:off x="2353084" y="5796460"/>
            <a:ext cx="19337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>
                <a:solidFill>
                  <a:schemeClr val="bg1"/>
                </a:solidFill>
                <a:latin typeface="Tw Cen MT Condensed Extra Bold" panose="020B0803020202020204" pitchFamily="34" charset="0"/>
              </a:rPr>
              <a:t>New Initiative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0E6AE49-5642-438E-901F-9C36FEDD1A74}"/>
              </a:ext>
            </a:extLst>
          </p:cNvPr>
          <p:cNvSpPr txBox="1"/>
          <p:nvPr/>
        </p:nvSpPr>
        <p:spPr>
          <a:xfrm>
            <a:off x="7908270" y="8272654"/>
            <a:ext cx="19337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>
                <a:latin typeface="Tw Cen MT Condensed Extra Bold" panose="020B0803020202020204" pitchFamily="34" charset="0"/>
              </a:rPr>
              <a:t>Additional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09808FB-6AC2-4EB2-8B31-CFE0C10F568E}"/>
              </a:ext>
            </a:extLst>
          </p:cNvPr>
          <p:cNvSpPr/>
          <p:nvPr/>
        </p:nvSpPr>
        <p:spPr bwMode="auto">
          <a:xfrm>
            <a:off x="493486" y="899886"/>
            <a:ext cx="2902857" cy="60791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en-IN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996EA29-ADB5-4E8E-9750-35B3F1671D6B}"/>
              </a:ext>
            </a:extLst>
          </p:cNvPr>
          <p:cNvSpPr txBox="1"/>
          <p:nvPr/>
        </p:nvSpPr>
        <p:spPr>
          <a:xfrm>
            <a:off x="2182592" y="4082356"/>
            <a:ext cx="22685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buFont typeface="+mj-lt"/>
              <a:buAutoNum type="arabicPeriod" startAt="5"/>
              <a:defRPr/>
            </a:pPr>
            <a:r>
              <a:rPr lang="en-US" dirty="0">
                <a:solidFill>
                  <a:srgbClr val="404040"/>
                </a:solidFill>
                <a:latin typeface="Tw Cen MT" panose="020B0602020104020603" pitchFamily="34" charset="0"/>
              </a:rPr>
              <a:t>Development of HOD Dashboard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B60EEDA-5CA6-408A-A046-E379C91033D1}"/>
              </a:ext>
            </a:extLst>
          </p:cNvPr>
          <p:cNvSpPr txBox="1"/>
          <p:nvPr/>
        </p:nvSpPr>
        <p:spPr>
          <a:xfrm>
            <a:off x="2182592" y="3468969"/>
            <a:ext cx="22685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 pitchFamily="34" charset="0"/>
              </a:rPr>
              <a:t>Activity Name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808D5D72-DB54-4A85-A333-3827A6190A79}"/>
              </a:ext>
            </a:extLst>
          </p:cNvPr>
          <p:cNvSpPr/>
          <p:nvPr/>
        </p:nvSpPr>
        <p:spPr bwMode="auto">
          <a:xfrm>
            <a:off x="4978399" y="3165616"/>
            <a:ext cx="6066971" cy="283555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en-IN"/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10DA6BEF-8608-4637-A6D2-BA8EBDEB5DDD}"/>
              </a:ext>
            </a:extLst>
          </p:cNvPr>
          <p:cNvSpPr/>
          <p:nvPr/>
        </p:nvSpPr>
        <p:spPr bwMode="auto">
          <a:xfrm>
            <a:off x="5228499" y="4061078"/>
            <a:ext cx="2950301" cy="1044625"/>
          </a:xfrm>
          <a:prstGeom prst="roundRect">
            <a:avLst/>
          </a:prstGeom>
          <a:solidFill>
            <a:srgbClr val="404040"/>
          </a:soli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3200" dirty="0">
                <a:solidFill>
                  <a:schemeClr val="bg1"/>
                </a:solidFill>
                <a:latin typeface="Tw Cen MT" panose="020B0602020104020603" pitchFamily="34" charset="0"/>
              </a:rPr>
              <a:t>Status /Remarks</a:t>
            </a: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5467B31E-242E-4664-844E-DEA879E38B55}"/>
              </a:ext>
            </a:extLst>
          </p:cNvPr>
          <p:cNvSpPr/>
          <p:nvPr/>
        </p:nvSpPr>
        <p:spPr bwMode="auto">
          <a:xfrm>
            <a:off x="5228499" y="4061077"/>
            <a:ext cx="2950301" cy="104462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3200" dirty="0">
                <a:solidFill>
                  <a:srgbClr val="C49500"/>
                </a:solidFill>
                <a:latin typeface="Tw Cen MT Condensed Extra Bold" panose="020B0803020202020204" pitchFamily="34" charset="0"/>
              </a:rPr>
              <a:t>Ongoing ▶ 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B17AD5C0-EF88-44F6-A6D6-86EF96EF4B87}"/>
              </a:ext>
            </a:extLst>
          </p:cNvPr>
          <p:cNvSpPr/>
          <p:nvPr/>
        </p:nvSpPr>
        <p:spPr bwMode="auto">
          <a:xfrm>
            <a:off x="8465730" y="3165616"/>
            <a:ext cx="2579640" cy="521063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400" dirty="0">
                <a:latin typeface="Tw Cen MT Condensed Extra Bold" panose="020B0803020202020204" pitchFamily="34" charset="0"/>
              </a:rPr>
              <a:t>Link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D53AA728-062F-4EB6-9DB7-589110F73901}"/>
              </a:ext>
            </a:extLst>
          </p:cNvPr>
          <p:cNvSpPr/>
          <p:nvPr/>
        </p:nvSpPr>
        <p:spPr bwMode="auto">
          <a:xfrm>
            <a:off x="8465730" y="3686679"/>
            <a:ext cx="2579640" cy="231448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en-IN"/>
          </a:p>
        </p:txBody>
      </p:sp>
      <p:pic>
        <p:nvPicPr>
          <p:cNvPr id="46" name="Graphic 45" descr="Table with solid fill">
            <a:hlinkClick r:id="rId3"/>
            <a:extLst>
              <a:ext uri="{FF2B5EF4-FFF2-40B4-BE49-F238E27FC236}">
                <a16:creationId xmlns:a16="http://schemas.microsoft.com/office/drawing/2014/main" id="{D12FDF42-504D-4822-9C5C-5AF74D68E3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94935" y="3913427"/>
            <a:ext cx="1521230" cy="1521230"/>
          </a:xfrm>
          <a:prstGeom prst="rect">
            <a:avLst/>
          </a:prstGeom>
        </p:spPr>
      </p:pic>
      <p:pic>
        <p:nvPicPr>
          <p:cNvPr id="47" name="Graphic 46" descr="Right pointing backhand index with solid fill">
            <a:extLst>
              <a:ext uri="{FF2B5EF4-FFF2-40B4-BE49-F238E27FC236}">
                <a16:creationId xmlns:a16="http://schemas.microsoft.com/office/drawing/2014/main" id="{3F4773C0-EE68-479A-8BDE-518CBBD7700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4396696">
            <a:off x="9719002" y="4851162"/>
            <a:ext cx="580811" cy="580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5078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25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25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B82E70B2-F00D-4546-B005-EA5605AC9136}"/>
              </a:ext>
            </a:extLst>
          </p:cNvPr>
          <p:cNvSpPr/>
          <p:nvPr/>
        </p:nvSpPr>
        <p:spPr>
          <a:xfrm>
            <a:off x="2130190" y="3302456"/>
            <a:ext cx="2379518" cy="242108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5" name="Rectangle: Top Corners Rounded 4">
            <a:extLst>
              <a:ext uri="{FF2B5EF4-FFF2-40B4-BE49-F238E27FC236}">
                <a16:creationId xmlns:a16="http://schemas.microsoft.com/office/drawing/2014/main" id="{392D60C3-1886-4B1B-8786-84F00A3AC97B}"/>
              </a:ext>
            </a:extLst>
          </p:cNvPr>
          <p:cNvSpPr/>
          <p:nvPr/>
        </p:nvSpPr>
        <p:spPr>
          <a:xfrm>
            <a:off x="1985772" y="2618508"/>
            <a:ext cx="2668354" cy="68394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6" name="Rectangle: Top Corners Rounded 5">
            <a:extLst>
              <a:ext uri="{FF2B5EF4-FFF2-40B4-BE49-F238E27FC236}">
                <a16:creationId xmlns:a16="http://schemas.microsoft.com/office/drawing/2014/main" id="{1F9C42F4-EA00-4017-8E61-D60D1E218A32}"/>
              </a:ext>
            </a:extLst>
          </p:cNvPr>
          <p:cNvSpPr/>
          <p:nvPr/>
        </p:nvSpPr>
        <p:spPr>
          <a:xfrm flipV="1">
            <a:off x="1985772" y="5723539"/>
            <a:ext cx="2668354" cy="68394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D4992D5-D337-42AB-A66D-58998D510E06}"/>
              </a:ext>
            </a:extLst>
          </p:cNvPr>
          <p:cNvSpPr/>
          <p:nvPr/>
        </p:nvSpPr>
        <p:spPr>
          <a:xfrm>
            <a:off x="2910545" y="1926694"/>
            <a:ext cx="818809" cy="818809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+mn-ea"/>
                <a:cs typeface="+mn-cs"/>
              </a:rPr>
              <a:t>2</a:t>
            </a:r>
          </a:p>
        </p:txBody>
      </p:sp>
      <p:sp>
        <p:nvSpPr>
          <p:cNvPr id="27" name="Rectangle: Top Corners Rounded 26">
            <a:extLst>
              <a:ext uri="{FF2B5EF4-FFF2-40B4-BE49-F238E27FC236}">
                <a16:creationId xmlns:a16="http://schemas.microsoft.com/office/drawing/2014/main" id="{D1D7644C-6C44-4CC7-8620-A94FE91A612B}"/>
              </a:ext>
            </a:extLst>
          </p:cNvPr>
          <p:cNvSpPr/>
          <p:nvPr/>
        </p:nvSpPr>
        <p:spPr>
          <a:xfrm>
            <a:off x="1982689" y="6904759"/>
            <a:ext cx="2668354" cy="68394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28" name="Rectangle: Top Corners Rounded 27">
            <a:extLst>
              <a:ext uri="{FF2B5EF4-FFF2-40B4-BE49-F238E27FC236}">
                <a16:creationId xmlns:a16="http://schemas.microsoft.com/office/drawing/2014/main" id="{8AA3FCBD-FA9E-4258-B7B9-F51B08DA9335}"/>
              </a:ext>
            </a:extLst>
          </p:cNvPr>
          <p:cNvSpPr/>
          <p:nvPr/>
        </p:nvSpPr>
        <p:spPr>
          <a:xfrm flipV="1">
            <a:off x="1982689" y="7588707"/>
            <a:ext cx="2668354" cy="68394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CC16BCC9-BEB6-4EFF-90BA-FA3CFEC53F50}"/>
              </a:ext>
            </a:extLst>
          </p:cNvPr>
          <p:cNvSpPr/>
          <p:nvPr/>
        </p:nvSpPr>
        <p:spPr>
          <a:xfrm>
            <a:off x="2907461" y="7179302"/>
            <a:ext cx="818809" cy="818809"/>
          </a:xfrm>
          <a:prstGeom prst="ellipse">
            <a:avLst/>
          </a:prstGeom>
          <a:solidFill>
            <a:srgbClr val="FFC00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+mn-ea"/>
                <a:cs typeface="+mn-cs"/>
              </a:rPr>
              <a:t>1</a:t>
            </a:r>
          </a:p>
        </p:txBody>
      </p:sp>
      <p:sp>
        <p:nvSpPr>
          <p:cNvPr id="30" name="Rectangle: Top Corners Rounded 29">
            <a:extLst>
              <a:ext uri="{FF2B5EF4-FFF2-40B4-BE49-F238E27FC236}">
                <a16:creationId xmlns:a16="http://schemas.microsoft.com/office/drawing/2014/main" id="{1898ED19-F6DA-4F77-B46D-5AD74A6EE300}"/>
              </a:ext>
            </a:extLst>
          </p:cNvPr>
          <p:cNvSpPr/>
          <p:nvPr/>
        </p:nvSpPr>
        <p:spPr>
          <a:xfrm>
            <a:off x="7540958" y="6904759"/>
            <a:ext cx="2668354" cy="68394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31" name="Rectangle: Top Corners Rounded 30">
            <a:extLst>
              <a:ext uri="{FF2B5EF4-FFF2-40B4-BE49-F238E27FC236}">
                <a16:creationId xmlns:a16="http://schemas.microsoft.com/office/drawing/2014/main" id="{914FC189-79F4-4A04-B893-F8CA6466899D}"/>
              </a:ext>
            </a:extLst>
          </p:cNvPr>
          <p:cNvSpPr/>
          <p:nvPr/>
        </p:nvSpPr>
        <p:spPr>
          <a:xfrm flipV="1">
            <a:off x="7540958" y="7588707"/>
            <a:ext cx="2668354" cy="68394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053B045-5515-4B0E-ACB2-977B71449F50}"/>
              </a:ext>
            </a:extLst>
          </p:cNvPr>
          <p:cNvSpPr/>
          <p:nvPr/>
        </p:nvSpPr>
        <p:spPr>
          <a:xfrm>
            <a:off x="8465730" y="7179302"/>
            <a:ext cx="818809" cy="818809"/>
          </a:xfrm>
          <a:prstGeom prst="ellipse">
            <a:avLst/>
          </a:prstGeom>
          <a:solidFill>
            <a:srgbClr val="FFC00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+mn-ea"/>
                <a:cs typeface="+mn-cs"/>
              </a:rPr>
              <a:t>3</a:t>
            </a:r>
          </a:p>
        </p:txBody>
      </p:sp>
      <p:sp>
        <p:nvSpPr>
          <p:cNvPr id="21" name="Title 14">
            <a:extLst>
              <a:ext uri="{FF2B5EF4-FFF2-40B4-BE49-F238E27FC236}">
                <a16:creationId xmlns:a16="http://schemas.microsoft.com/office/drawing/2014/main" id="{5AE94233-51C7-41E1-B69E-4C9E394F6D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Activities Calendar : February,2022</a:t>
            </a:r>
            <a:br>
              <a:rPr lang="en-US" dirty="0"/>
            </a:br>
            <a:r>
              <a:rPr lang="en-US" dirty="0">
                <a:solidFill>
                  <a:srgbClr val="C00000"/>
                </a:solidFill>
              </a:rPr>
              <a:t>Activity Type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1BD9B7C-D776-4358-826E-C749645099BE}"/>
              </a:ext>
            </a:extLst>
          </p:cNvPr>
          <p:cNvSpPr txBox="1"/>
          <p:nvPr/>
        </p:nvSpPr>
        <p:spPr>
          <a:xfrm>
            <a:off x="2350001" y="8272654"/>
            <a:ext cx="19337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>
                <a:latin typeface="Tw Cen MT Condensed Extra Bold" panose="020B0803020202020204" pitchFamily="34" charset="0"/>
              </a:rPr>
              <a:t>Regular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204F472-E10D-484B-98C1-B17DD4844C80}"/>
              </a:ext>
            </a:extLst>
          </p:cNvPr>
          <p:cNvSpPr txBox="1"/>
          <p:nvPr/>
        </p:nvSpPr>
        <p:spPr>
          <a:xfrm>
            <a:off x="2353084" y="5796460"/>
            <a:ext cx="19337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>
                <a:solidFill>
                  <a:schemeClr val="bg1"/>
                </a:solidFill>
                <a:latin typeface="Tw Cen MT Condensed Extra Bold" panose="020B0803020202020204" pitchFamily="34" charset="0"/>
              </a:rPr>
              <a:t>New Initiative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0E6AE49-5642-438E-901F-9C36FEDD1A74}"/>
              </a:ext>
            </a:extLst>
          </p:cNvPr>
          <p:cNvSpPr txBox="1"/>
          <p:nvPr/>
        </p:nvSpPr>
        <p:spPr>
          <a:xfrm>
            <a:off x="7908270" y="8272654"/>
            <a:ext cx="19337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>
                <a:latin typeface="Tw Cen MT Condensed Extra Bold" panose="020B0803020202020204" pitchFamily="34" charset="0"/>
              </a:rPr>
              <a:t>Additional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09808FB-6AC2-4EB2-8B31-CFE0C10F568E}"/>
              </a:ext>
            </a:extLst>
          </p:cNvPr>
          <p:cNvSpPr/>
          <p:nvPr/>
        </p:nvSpPr>
        <p:spPr bwMode="auto">
          <a:xfrm>
            <a:off x="493486" y="899886"/>
            <a:ext cx="2902857" cy="60791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en-IN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996EA29-ADB5-4E8E-9750-35B3F1671D6B}"/>
              </a:ext>
            </a:extLst>
          </p:cNvPr>
          <p:cNvSpPr txBox="1"/>
          <p:nvPr/>
        </p:nvSpPr>
        <p:spPr>
          <a:xfrm>
            <a:off x="2182592" y="4082356"/>
            <a:ext cx="22685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buFont typeface="+mj-lt"/>
              <a:buAutoNum type="arabicPeriod" startAt="5"/>
              <a:defRPr/>
            </a:pPr>
            <a:r>
              <a:rPr lang="en-US" dirty="0">
                <a:solidFill>
                  <a:srgbClr val="404040"/>
                </a:solidFill>
                <a:latin typeface="Tw Cen MT" panose="020B0602020104020603" pitchFamily="34" charset="0"/>
              </a:rPr>
              <a:t>Development of HOD Dashboard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B60EEDA-5CA6-408A-A046-E379C91033D1}"/>
              </a:ext>
            </a:extLst>
          </p:cNvPr>
          <p:cNvSpPr txBox="1"/>
          <p:nvPr/>
        </p:nvSpPr>
        <p:spPr>
          <a:xfrm>
            <a:off x="2182592" y="3468969"/>
            <a:ext cx="22685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 pitchFamily="34" charset="0"/>
              </a:rPr>
              <a:t>Activity Name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808D5D72-DB54-4A85-A333-3827A6190A79}"/>
              </a:ext>
            </a:extLst>
          </p:cNvPr>
          <p:cNvSpPr/>
          <p:nvPr/>
        </p:nvSpPr>
        <p:spPr bwMode="auto">
          <a:xfrm>
            <a:off x="4978399" y="3165616"/>
            <a:ext cx="6066971" cy="283555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en-IN"/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10DA6BEF-8608-4637-A6D2-BA8EBDEB5DDD}"/>
              </a:ext>
            </a:extLst>
          </p:cNvPr>
          <p:cNvSpPr/>
          <p:nvPr/>
        </p:nvSpPr>
        <p:spPr bwMode="auto">
          <a:xfrm>
            <a:off x="5228499" y="4061078"/>
            <a:ext cx="2950301" cy="1044625"/>
          </a:xfrm>
          <a:prstGeom prst="roundRect">
            <a:avLst/>
          </a:prstGeom>
          <a:solidFill>
            <a:srgbClr val="404040"/>
          </a:soli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3200" dirty="0">
                <a:solidFill>
                  <a:schemeClr val="bg1"/>
                </a:solidFill>
                <a:latin typeface="Tw Cen MT" panose="020B0602020104020603" pitchFamily="34" charset="0"/>
              </a:rPr>
              <a:t>Status /Remarks</a:t>
            </a: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5467B31E-242E-4664-844E-DEA879E38B55}"/>
              </a:ext>
            </a:extLst>
          </p:cNvPr>
          <p:cNvSpPr/>
          <p:nvPr/>
        </p:nvSpPr>
        <p:spPr bwMode="auto">
          <a:xfrm>
            <a:off x="5228499" y="4061077"/>
            <a:ext cx="2950301" cy="104462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3200" dirty="0">
                <a:solidFill>
                  <a:srgbClr val="C49500"/>
                </a:solidFill>
                <a:latin typeface="Tw Cen MT Condensed Extra Bold" panose="020B0803020202020204" pitchFamily="34" charset="0"/>
              </a:rPr>
              <a:t>Ongoing ▶ 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B17AD5C0-EF88-44F6-A6D6-86EF96EF4B87}"/>
              </a:ext>
            </a:extLst>
          </p:cNvPr>
          <p:cNvSpPr/>
          <p:nvPr/>
        </p:nvSpPr>
        <p:spPr bwMode="auto">
          <a:xfrm>
            <a:off x="8465730" y="3165616"/>
            <a:ext cx="2579640" cy="521063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400" dirty="0">
                <a:latin typeface="Tw Cen MT Condensed Extra Bold" panose="020B0803020202020204" pitchFamily="34" charset="0"/>
              </a:rPr>
              <a:t>Link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D53AA728-062F-4EB6-9DB7-589110F73901}"/>
              </a:ext>
            </a:extLst>
          </p:cNvPr>
          <p:cNvSpPr/>
          <p:nvPr/>
        </p:nvSpPr>
        <p:spPr bwMode="auto">
          <a:xfrm>
            <a:off x="8465730" y="3686679"/>
            <a:ext cx="2579640" cy="231448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en-IN"/>
          </a:p>
        </p:txBody>
      </p:sp>
      <p:pic>
        <p:nvPicPr>
          <p:cNvPr id="46" name="Graphic 45" descr="Table with solid fill">
            <a:hlinkClick r:id="rId3"/>
            <a:extLst>
              <a:ext uri="{FF2B5EF4-FFF2-40B4-BE49-F238E27FC236}">
                <a16:creationId xmlns:a16="http://schemas.microsoft.com/office/drawing/2014/main" id="{D12FDF42-504D-4822-9C5C-5AF74D68E3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94935" y="3913427"/>
            <a:ext cx="1521230" cy="1521230"/>
          </a:xfrm>
          <a:prstGeom prst="rect">
            <a:avLst/>
          </a:prstGeom>
        </p:spPr>
      </p:pic>
      <p:pic>
        <p:nvPicPr>
          <p:cNvPr id="47" name="Graphic 46" descr="Right pointing backhand index with solid fill">
            <a:extLst>
              <a:ext uri="{FF2B5EF4-FFF2-40B4-BE49-F238E27FC236}">
                <a16:creationId xmlns:a16="http://schemas.microsoft.com/office/drawing/2014/main" id="{3F4773C0-EE68-479A-8BDE-518CBBD7700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4396696">
            <a:off x="9719002" y="4851162"/>
            <a:ext cx="580811" cy="580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6742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25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25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B82E70B2-F00D-4546-B005-EA5605AC9136}"/>
              </a:ext>
            </a:extLst>
          </p:cNvPr>
          <p:cNvSpPr/>
          <p:nvPr/>
        </p:nvSpPr>
        <p:spPr>
          <a:xfrm>
            <a:off x="2130190" y="3302456"/>
            <a:ext cx="2379518" cy="242108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5" name="Rectangle: Top Corners Rounded 4">
            <a:extLst>
              <a:ext uri="{FF2B5EF4-FFF2-40B4-BE49-F238E27FC236}">
                <a16:creationId xmlns:a16="http://schemas.microsoft.com/office/drawing/2014/main" id="{392D60C3-1886-4B1B-8786-84F00A3AC97B}"/>
              </a:ext>
            </a:extLst>
          </p:cNvPr>
          <p:cNvSpPr/>
          <p:nvPr/>
        </p:nvSpPr>
        <p:spPr>
          <a:xfrm>
            <a:off x="1985772" y="2618508"/>
            <a:ext cx="2668354" cy="68394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6" name="Rectangle: Top Corners Rounded 5">
            <a:extLst>
              <a:ext uri="{FF2B5EF4-FFF2-40B4-BE49-F238E27FC236}">
                <a16:creationId xmlns:a16="http://schemas.microsoft.com/office/drawing/2014/main" id="{1F9C42F4-EA00-4017-8E61-D60D1E218A32}"/>
              </a:ext>
            </a:extLst>
          </p:cNvPr>
          <p:cNvSpPr/>
          <p:nvPr/>
        </p:nvSpPr>
        <p:spPr>
          <a:xfrm flipV="1">
            <a:off x="1985772" y="5723539"/>
            <a:ext cx="2668354" cy="68394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D4992D5-D337-42AB-A66D-58998D510E06}"/>
              </a:ext>
            </a:extLst>
          </p:cNvPr>
          <p:cNvSpPr/>
          <p:nvPr/>
        </p:nvSpPr>
        <p:spPr>
          <a:xfrm>
            <a:off x="2910545" y="1926694"/>
            <a:ext cx="818809" cy="818809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+mn-ea"/>
                <a:cs typeface="+mn-cs"/>
              </a:rPr>
              <a:t>2</a:t>
            </a:r>
          </a:p>
        </p:txBody>
      </p:sp>
      <p:sp>
        <p:nvSpPr>
          <p:cNvPr id="27" name="Rectangle: Top Corners Rounded 26">
            <a:extLst>
              <a:ext uri="{FF2B5EF4-FFF2-40B4-BE49-F238E27FC236}">
                <a16:creationId xmlns:a16="http://schemas.microsoft.com/office/drawing/2014/main" id="{D1D7644C-6C44-4CC7-8620-A94FE91A612B}"/>
              </a:ext>
            </a:extLst>
          </p:cNvPr>
          <p:cNvSpPr/>
          <p:nvPr/>
        </p:nvSpPr>
        <p:spPr>
          <a:xfrm>
            <a:off x="1982689" y="6904759"/>
            <a:ext cx="2668354" cy="68394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28" name="Rectangle: Top Corners Rounded 27">
            <a:extLst>
              <a:ext uri="{FF2B5EF4-FFF2-40B4-BE49-F238E27FC236}">
                <a16:creationId xmlns:a16="http://schemas.microsoft.com/office/drawing/2014/main" id="{8AA3FCBD-FA9E-4258-B7B9-F51B08DA9335}"/>
              </a:ext>
            </a:extLst>
          </p:cNvPr>
          <p:cNvSpPr/>
          <p:nvPr/>
        </p:nvSpPr>
        <p:spPr>
          <a:xfrm flipV="1">
            <a:off x="1982689" y="7588707"/>
            <a:ext cx="2668354" cy="68394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CC16BCC9-BEB6-4EFF-90BA-FA3CFEC53F50}"/>
              </a:ext>
            </a:extLst>
          </p:cNvPr>
          <p:cNvSpPr/>
          <p:nvPr/>
        </p:nvSpPr>
        <p:spPr>
          <a:xfrm>
            <a:off x="2907461" y="7179302"/>
            <a:ext cx="818809" cy="818809"/>
          </a:xfrm>
          <a:prstGeom prst="ellipse">
            <a:avLst/>
          </a:prstGeom>
          <a:solidFill>
            <a:srgbClr val="FFC00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+mn-ea"/>
                <a:cs typeface="+mn-cs"/>
              </a:rPr>
              <a:t>1</a:t>
            </a:r>
          </a:p>
        </p:txBody>
      </p:sp>
      <p:sp>
        <p:nvSpPr>
          <p:cNvPr id="30" name="Rectangle: Top Corners Rounded 29">
            <a:extLst>
              <a:ext uri="{FF2B5EF4-FFF2-40B4-BE49-F238E27FC236}">
                <a16:creationId xmlns:a16="http://schemas.microsoft.com/office/drawing/2014/main" id="{1898ED19-F6DA-4F77-B46D-5AD74A6EE300}"/>
              </a:ext>
            </a:extLst>
          </p:cNvPr>
          <p:cNvSpPr/>
          <p:nvPr/>
        </p:nvSpPr>
        <p:spPr>
          <a:xfrm>
            <a:off x="7540958" y="6904759"/>
            <a:ext cx="2668354" cy="68394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31" name="Rectangle: Top Corners Rounded 30">
            <a:extLst>
              <a:ext uri="{FF2B5EF4-FFF2-40B4-BE49-F238E27FC236}">
                <a16:creationId xmlns:a16="http://schemas.microsoft.com/office/drawing/2014/main" id="{914FC189-79F4-4A04-B893-F8CA6466899D}"/>
              </a:ext>
            </a:extLst>
          </p:cNvPr>
          <p:cNvSpPr/>
          <p:nvPr/>
        </p:nvSpPr>
        <p:spPr>
          <a:xfrm flipV="1">
            <a:off x="7540958" y="7588707"/>
            <a:ext cx="2668354" cy="68394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053B045-5515-4B0E-ACB2-977B71449F50}"/>
              </a:ext>
            </a:extLst>
          </p:cNvPr>
          <p:cNvSpPr/>
          <p:nvPr/>
        </p:nvSpPr>
        <p:spPr>
          <a:xfrm>
            <a:off x="8465730" y="7179302"/>
            <a:ext cx="818809" cy="818809"/>
          </a:xfrm>
          <a:prstGeom prst="ellipse">
            <a:avLst/>
          </a:prstGeom>
          <a:solidFill>
            <a:srgbClr val="FFC00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+mn-ea"/>
                <a:cs typeface="+mn-cs"/>
              </a:rPr>
              <a:t>3</a:t>
            </a:r>
          </a:p>
        </p:txBody>
      </p:sp>
      <p:sp>
        <p:nvSpPr>
          <p:cNvPr id="21" name="Title 14">
            <a:extLst>
              <a:ext uri="{FF2B5EF4-FFF2-40B4-BE49-F238E27FC236}">
                <a16:creationId xmlns:a16="http://schemas.microsoft.com/office/drawing/2014/main" id="{5AE94233-51C7-41E1-B69E-4C9E394F6D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Activities Calendar : February,2022</a:t>
            </a:r>
            <a:br>
              <a:rPr lang="en-US" dirty="0"/>
            </a:br>
            <a:r>
              <a:rPr lang="en-US" dirty="0">
                <a:solidFill>
                  <a:srgbClr val="C00000"/>
                </a:solidFill>
              </a:rPr>
              <a:t>Activity Type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1BD9B7C-D776-4358-826E-C749645099BE}"/>
              </a:ext>
            </a:extLst>
          </p:cNvPr>
          <p:cNvSpPr txBox="1"/>
          <p:nvPr/>
        </p:nvSpPr>
        <p:spPr>
          <a:xfrm>
            <a:off x="2350001" y="8272654"/>
            <a:ext cx="19337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>
                <a:latin typeface="Tw Cen MT Condensed Extra Bold" panose="020B0803020202020204" pitchFamily="34" charset="0"/>
              </a:rPr>
              <a:t>Regular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204F472-E10D-484B-98C1-B17DD4844C80}"/>
              </a:ext>
            </a:extLst>
          </p:cNvPr>
          <p:cNvSpPr txBox="1"/>
          <p:nvPr/>
        </p:nvSpPr>
        <p:spPr>
          <a:xfrm>
            <a:off x="2353084" y="5796460"/>
            <a:ext cx="19337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>
                <a:solidFill>
                  <a:schemeClr val="bg1"/>
                </a:solidFill>
                <a:latin typeface="Tw Cen MT Condensed Extra Bold" panose="020B0803020202020204" pitchFamily="34" charset="0"/>
              </a:rPr>
              <a:t>New Initiative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0E6AE49-5642-438E-901F-9C36FEDD1A74}"/>
              </a:ext>
            </a:extLst>
          </p:cNvPr>
          <p:cNvSpPr txBox="1"/>
          <p:nvPr/>
        </p:nvSpPr>
        <p:spPr>
          <a:xfrm>
            <a:off x="7908270" y="8272654"/>
            <a:ext cx="19337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>
                <a:latin typeface="Tw Cen MT Condensed Extra Bold" panose="020B0803020202020204" pitchFamily="34" charset="0"/>
              </a:rPr>
              <a:t>Additional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09808FB-6AC2-4EB2-8B31-CFE0C10F568E}"/>
              </a:ext>
            </a:extLst>
          </p:cNvPr>
          <p:cNvSpPr/>
          <p:nvPr/>
        </p:nvSpPr>
        <p:spPr bwMode="auto">
          <a:xfrm>
            <a:off x="493486" y="899886"/>
            <a:ext cx="2902857" cy="60791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en-IN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996EA29-ADB5-4E8E-9750-35B3F1671D6B}"/>
              </a:ext>
            </a:extLst>
          </p:cNvPr>
          <p:cNvSpPr txBox="1"/>
          <p:nvPr/>
        </p:nvSpPr>
        <p:spPr>
          <a:xfrm>
            <a:off x="2182592" y="4082356"/>
            <a:ext cx="2268548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buFont typeface="+mj-lt"/>
              <a:buAutoNum type="arabicPeriod" startAt="6"/>
              <a:defRPr/>
            </a:pPr>
            <a:r>
              <a:rPr lang="en-US" sz="1400" dirty="0">
                <a:solidFill>
                  <a:srgbClr val="404040"/>
                </a:solidFill>
                <a:latin typeface="Tw Cen MT" panose="020B0602020104020603" pitchFamily="34" charset="0"/>
              </a:rPr>
              <a:t>Development of interface for the COP, Term off, Not Active to Active and Other Student Cases reported by AAC cell to Academic Operations.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B60EEDA-5CA6-408A-A046-E379C91033D1}"/>
              </a:ext>
            </a:extLst>
          </p:cNvPr>
          <p:cNvSpPr txBox="1"/>
          <p:nvPr/>
        </p:nvSpPr>
        <p:spPr>
          <a:xfrm>
            <a:off x="2182592" y="3468969"/>
            <a:ext cx="22685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 pitchFamily="34" charset="0"/>
              </a:rPr>
              <a:t>Activity Name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808D5D72-DB54-4A85-A333-3827A6190A79}"/>
              </a:ext>
            </a:extLst>
          </p:cNvPr>
          <p:cNvSpPr/>
          <p:nvPr/>
        </p:nvSpPr>
        <p:spPr bwMode="auto">
          <a:xfrm>
            <a:off x="4978399" y="3165616"/>
            <a:ext cx="6066971" cy="283555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en-IN"/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10DA6BEF-8608-4637-A6D2-BA8EBDEB5DDD}"/>
              </a:ext>
            </a:extLst>
          </p:cNvPr>
          <p:cNvSpPr/>
          <p:nvPr/>
        </p:nvSpPr>
        <p:spPr bwMode="auto">
          <a:xfrm>
            <a:off x="5228499" y="4061078"/>
            <a:ext cx="2950301" cy="1044625"/>
          </a:xfrm>
          <a:prstGeom prst="roundRect">
            <a:avLst/>
          </a:prstGeom>
          <a:solidFill>
            <a:srgbClr val="404040"/>
          </a:soli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3200" dirty="0">
                <a:solidFill>
                  <a:schemeClr val="bg1"/>
                </a:solidFill>
                <a:latin typeface="Tw Cen MT" panose="020B0602020104020603" pitchFamily="34" charset="0"/>
              </a:rPr>
              <a:t>Status /Remarks</a:t>
            </a: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5467B31E-242E-4664-844E-DEA879E38B55}"/>
              </a:ext>
            </a:extLst>
          </p:cNvPr>
          <p:cNvSpPr/>
          <p:nvPr/>
        </p:nvSpPr>
        <p:spPr bwMode="auto">
          <a:xfrm>
            <a:off x="5228499" y="4061077"/>
            <a:ext cx="2950301" cy="104462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3200" dirty="0">
                <a:solidFill>
                  <a:srgbClr val="C49500"/>
                </a:solidFill>
                <a:latin typeface="Tw Cen MT Condensed Extra Bold" panose="020B0803020202020204" pitchFamily="34" charset="0"/>
              </a:rPr>
              <a:t>Ongoing ▶ 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B17AD5C0-EF88-44F6-A6D6-86EF96EF4B87}"/>
              </a:ext>
            </a:extLst>
          </p:cNvPr>
          <p:cNvSpPr/>
          <p:nvPr/>
        </p:nvSpPr>
        <p:spPr bwMode="auto">
          <a:xfrm>
            <a:off x="8465730" y="3165616"/>
            <a:ext cx="2579640" cy="521063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400" dirty="0">
                <a:latin typeface="Tw Cen MT Condensed Extra Bold" panose="020B0803020202020204" pitchFamily="34" charset="0"/>
              </a:rPr>
              <a:t>Link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D53AA728-062F-4EB6-9DB7-589110F73901}"/>
              </a:ext>
            </a:extLst>
          </p:cNvPr>
          <p:cNvSpPr/>
          <p:nvPr/>
        </p:nvSpPr>
        <p:spPr bwMode="auto">
          <a:xfrm>
            <a:off x="8465730" y="3686679"/>
            <a:ext cx="2579640" cy="231448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en-IN"/>
          </a:p>
        </p:txBody>
      </p:sp>
      <p:pic>
        <p:nvPicPr>
          <p:cNvPr id="46" name="Graphic 45" descr="Table with solid fill">
            <a:hlinkClick r:id="rId3"/>
            <a:extLst>
              <a:ext uri="{FF2B5EF4-FFF2-40B4-BE49-F238E27FC236}">
                <a16:creationId xmlns:a16="http://schemas.microsoft.com/office/drawing/2014/main" id="{D12FDF42-504D-4822-9C5C-5AF74D68E3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94935" y="3913427"/>
            <a:ext cx="1521230" cy="1521230"/>
          </a:xfrm>
          <a:prstGeom prst="rect">
            <a:avLst/>
          </a:prstGeom>
        </p:spPr>
      </p:pic>
      <p:pic>
        <p:nvPicPr>
          <p:cNvPr id="47" name="Graphic 46" descr="Right pointing backhand index with solid fill">
            <a:extLst>
              <a:ext uri="{FF2B5EF4-FFF2-40B4-BE49-F238E27FC236}">
                <a16:creationId xmlns:a16="http://schemas.microsoft.com/office/drawing/2014/main" id="{3F4773C0-EE68-479A-8BDE-518CBBD7700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4396696">
            <a:off x="9719002" y="4851162"/>
            <a:ext cx="580811" cy="580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441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25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25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B82E70B2-F00D-4546-B005-EA5605AC9136}"/>
              </a:ext>
            </a:extLst>
          </p:cNvPr>
          <p:cNvSpPr/>
          <p:nvPr/>
        </p:nvSpPr>
        <p:spPr>
          <a:xfrm>
            <a:off x="2130190" y="3302456"/>
            <a:ext cx="2379518" cy="242108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5" name="Rectangle: Top Corners Rounded 4">
            <a:extLst>
              <a:ext uri="{FF2B5EF4-FFF2-40B4-BE49-F238E27FC236}">
                <a16:creationId xmlns:a16="http://schemas.microsoft.com/office/drawing/2014/main" id="{392D60C3-1886-4B1B-8786-84F00A3AC97B}"/>
              </a:ext>
            </a:extLst>
          </p:cNvPr>
          <p:cNvSpPr/>
          <p:nvPr/>
        </p:nvSpPr>
        <p:spPr>
          <a:xfrm>
            <a:off x="1985772" y="2618508"/>
            <a:ext cx="2668354" cy="68394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6" name="Rectangle: Top Corners Rounded 5">
            <a:extLst>
              <a:ext uri="{FF2B5EF4-FFF2-40B4-BE49-F238E27FC236}">
                <a16:creationId xmlns:a16="http://schemas.microsoft.com/office/drawing/2014/main" id="{1F9C42F4-EA00-4017-8E61-D60D1E218A32}"/>
              </a:ext>
            </a:extLst>
          </p:cNvPr>
          <p:cNvSpPr/>
          <p:nvPr/>
        </p:nvSpPr>
        <p:spPr>
          <a:xfrm flipV="1">
            <a:off x="1985772" y="5723539"/>
            <a:ext cx="2668354" cy="68394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D4992D5-D337-42AB-A66D-58998D510E06}"/>
              </a:ext>
            </a:extLst>
          </p:cNvPr>
          <p:cNvSpPr/>
          <p:nvPr/>
        </p:nvSpPr>
        <p:spPr>
          <a:xfrm>
            <a:off x="2910545" y="1926694"/>
            <a:ext cx="818809" cy="818809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+mn-ea"/>
                <a:cs typeface="+mn-cs"/>
              </a:rPr>
              <a:t>2</a:t>
            </a:r>
          </a:p>
        </p:txBody>
      </p:sp>
      <p:sp>
        <p:nvSpPr>
          <p:cNvPr id="27" name="Rectangle: Top Corners Rounded 26">
            <a:extLst>
              <a:ext uri="{FF2B5EF4-FFF2-40B4-BE49-F238E27FC236}">
                <a16:creationId xmlns:a16="http://schemas.microsoft.com/office/drawing/2014/main" id="{D1D7644C-6C44-4CC7-8620-A94FE91A612B}"/>
              </a:ext>
            </a:extLst>
          </p:cNvPr>
          <p:cNvSpPr/>
          <p:nvPr/>
        </p:nvSpPr>
        <p:spPr>
          <a:xfrm>
            <a:off x="1982689" y="6904759"/>
            <a:ext cx="2668354" cy="68394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28" name="Rectangle: Top Corners Rounded 27">
            <a:extLst>
              <a:ext uri="{FF2B5EF4-FFF2-40B4-BE49-F238E27FC236}">
                <a16:creationId xmlns:a16="http://schemas.microsoft.com/office/drawing/2014/main" id="{8AA3FCBD-FA9E-4258-B7B9-F51B08DA9335}"/>
              </a:ext>
            </a:extLst>
          </p:cNvPr>
          <p:cNvSpPr/>
          <p:nvPr/>
        </p:nvSpPr>
        <p:spPr>
          <a:xfrm flipV="1">
            <a:off x="1982689" y="7588707"/>
            <a:ext cx="2668354" cy="68394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CC16BCC9-BEB6-4EFF-90BA-FA3CFEC53F50}"/>
              </a:ext>
            </a:extLst>
          </p:cNvPr>
          <p:cNvSpPr/>
          <p:nvPr/>
        </p:nvSpPr>
        <p:spPr>
          <a:xfrm>
            <a:off x="2907461" y="7179302"/>
            <a:ext cx="818809" cy="818809"/>
          </a:xfrm>
          <a:prstGeom prst="ellipse">
            <a:avLst/>
          </a:prstGeom>
          <a:solidFill>
            <a:srgbClr val="FFC00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+mn-ea"/>
                <a:cs typeface="+mn-cs"/>
              </a:rPr>
              <a:t>1</a:t>
            </a:r>
          </a:p>
        </p:txBody>
      </p:sp>
      <p:sp>
        <p:nvSpPr>
          <p:cNvPr id="30" name="Rectangle: Top Corners Rounded 29">
            <a:extLst>
              <a:ext uri="{FF2B5EF4-FFF2-40B4-BE49-F238E27FC236}">
                <a16:creationId xmlns:a16="http://schemas.microsoft.com/office/drawing/2014/main" id="{1898ED19-F6DA-4F77-B46D-5AD74A6EE300}"/>
              </a:ext>
            </a:extLst>
          </p:cNvPr>
          <p:cNvSpPr/>
          <p:nvPr/>
        </p:nvSpPr>
        <p:spPr>
          <a:xfrm>
            <a:off x="7540958" y="6904759"/>
            <a:ext cx="2668354" cy="68394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31" name="Rectangle: Top Corners Rounded 30">
            <a:extLst>
              <a:ext uri="{FF2B5EF4-FFF2-40B4-BE49-F238E27FC236}">
                <a16:creationId xmlns:a16="http://schemas.microsoft.com/office/drawing/2014/main" id="{914FC189-79F4-4A04-B893-F8CA6466899D}"/>
              </a:ext>
            </a:extLst>
          </p:cNvPr>
          <p:cNvSpPr/>
          <p:nvPr/>
        </p:nvSpPr>
        <p:spPr>
          <a:xfrm flipV="1">
            <a:off x="7540958" y="7588707"/>
            <a:ext cx="2668354" cy="68394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053B045-5515-4B0E-ACB2-977B71449F50}"/>
              </a:ext>
            </a:extLst>
          </p:cNvPr>
          <p:cNvSpPr/>
          <p:nvPr/>
        </p:nvSpPr>
        <p:spPr>
          <a:xfrm>
            <a:off x="8465730" y="7179302"/>
            <a:ext cx="818809" cy="818809"/>
          </a:xfrm>
          <a:prstGeom prst="ellipse">
            <a:avLst/>
          </a:prstGeom>
          <a:solidFill>
            <a:srgbClr val="FFC00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+mn-ea"/>
                <a:cs typeface="+mn-cs"/>
              </a:rPr>
              <a:t>3</a:t>
            </a:r>
          </a:p>
        </p:txBody>
      </p:sp>
      <p:sp>
        <p:nvSpPr>
          <p:cNvPr id="21" name="Title 14">
            <a:extLst>
              <a:ext uri="{FF2B5EF4-FFF2-40B4-BE49-F238E27FC236}">
                <a16:creationId xmlns:a16="http://schemas.microsoft.com/office/drawing/2014/main" id="{5AE94233-51C7-41E1-B69E-4C9E394F6D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Activities Calendar : February,2022</a:t>
            </a:r>
            <a:br>
              <a:rPr lang="en-US" dirty="0"/>
            </a:br>
            <a:r>
              <a:rPr lang="en-US" dirty="0">
                <a:solidFill>
                  <a:srgbClr val="C00000"/>
                </a:solidFill>
              </a:rPr>
              <a:t>Activity Type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1BD9B7C-D776-4358-826E-C749645099BE}"/>
              </a:ext>
            </a:extLst>
          </p:cNvPr>
          <p:cNvSpPr txBox="1"/>
          <p:nvPr/>
        </p:nvSpPr>
        <p:spPr>
          <a:xfrm>
            <a:off x="2350001" y="8272654"/>
            <a:ext cx="19337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>
                <a:latin typeface="Tw Cen MT Condensed Extra Bold" panose="020B0803020202020204" pitchFamily="34" charset="0"/>
              </a:rPr>
              <a:t>Regular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204F472-E10D-484B-98C1-B17DD4844C80}"/>
              </a:ext>
            </a:extLst>
          </p:cNvPr>
          <p:cNvSpPr txBox="1"/>
          <p:nvPr/>
        </p:nvSpPr>
        <p:spPr>
          <a:xfrm>
            <a:off x="2353084" y="5796460"/>
            <a:ext cx="19337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>
                <a:solidFill>
                  <a:schemeClr val="bg1"/>
                </a:solidFill>
                <a:latin typeface="Tw Cen MT Condensed Extra Bold" panose="020B0803020202020204" pitchFamily="34" charset="0"/>
              </a:rPr>
              <a:t>New Initiative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0E6AE49-5642-438E-901F-9C36FEDD1A74}"/>
              </a:ext>
            </a:extLst>
          </p:cNvPr>
          <p:cNvSpPr txBox="1"/>
          <p:nvPr/>
        </p:nvSpPr>
        <p:spPr>
          <a:xfrm>
            <a:off x="7908270" y="8272654"/>
            <a:ext cx="19337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>
                <a:latin typeface="Tw Cen MT Condensed Extra Bold" panose="020B0803020202020204" pitchFamily="34" charset="0"/>
              </a:rPr>
              <a:t>Additional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09808FB-6AC2-4EB2-8B31-CFE0C10F568E}"/>
              </a:ext>
            </a:extLst>
          </p:cNvPr>
          <p:cNvSpPr/>
          <p:nvPr/>
        </p:nvSpPr>
        <p:spPr bwMode="auto">
          <a:xfrm>
            <a:off x="493486" y="899886"/>
            <a:ext cx="2902857" cy="60791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en-IN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996EA29-ADB5-4E8E-9750-35B3F1671D6B}"/>
              </a:ext>
            </a:extLst>
          </p:cNvPr>
          <p:cNvSpPr txBox="1"/>
          <p:nvPr/>
        </p:nvSpPr>
        <p:spPr>
          <a:xfrm>
            <a:off x="2182592" y="4082356"/>
            <a:ext cx="22685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 startAt="7"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w Cen MT" panose="020B0602020104020603" pitchFamily="34" charset="0"/>
              </a:rPr>
              <a:t>Preparation of Metric Evaluation Points for AOCs of Schools.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B60EEDA-5CA6-408A-A046-E379C91033D1}"/>
              </a:ext>
            </a:extLst>
          </p:cNvPr>
          <p:cNvSpPr txBox="1"/>
          <p:nvPr/>
        </p:nvSpPr>
        <p:spPr>
          <a:xfrm>
            <a:off x="2182592" y="3468969"/>
            <a:ext cx="22685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 pitchFamily="34" charset="0"/>
              </a:rPr>
              <a:t>Activity Name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5FA0769-99AC-4F51-91F4-02E5F915F2C7}"/>
              </a:ext>
            </a:extLst>
          </p:cNvPr>
          <p:cNvSpPr/>
          <p:nvPr/>
        </p:nvSpPr>
        <p:spPr bwMode="auto">
          <a:xfrm>
            <a:off x="4978399" y="3165616"/>
            <a:ext cx="6066971" cy="283555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en-IN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A12AFC5E-6CDB-45D0-A4D5-DADC73150D51}"/>
              </a:ext>
            </a:extLst>
          </p:cNvPr>
          <p:cNvSpPr/>
          <p:nvPr/>
        </p:nvSpPr>
        <p:spPr bwMode="auto">
          <a:xfrm>
            <a:off x="5228499" y="4061078"/>
            <a:ext cx="2950301" cy="1044625"/>
          </a:xfrm>
          <a:prstGeom prst="roundRect">
            <a:avLst/>
          </a:prstGeom>
          <a:solidFill>
            <a:srgbClr val="404040"/>
          </a:soli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3200" dirty="0">
                <a:solidFill>
                  <a:schemeClr val="bg1"/>
                </a:solidFill>
                <a:latin typeface="Tw Cen MT" panose="020B0602020104020603" pitchFamily="34" charset="0"/>
              </a:rPr>
              <a:t>Status /Remarks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2FBC13A0-F423-4C07-A765-217A493A274D}"/>
              </a:ext>
            </a:extLst>
          </p:cNvPr>
          <p:cNvSpPr/>
          <p:nvPr/>
        </p:nvSpPr>
        <p:spPr bwMode="auto">
          <a:xfrm>
            <a:off x="5228499" y="4061077"/>
            <a:ext cx="2950301" cy="104462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3200" dirty="0">
                <a:solidFill>
                  <a:schemeClr val="accent3">
                    <a:lumMod val="50000"/>
                  </a:schemeClr>
                </a:solidFill>
                <a:latin typeface="Tw Cen MT Condensed Extra Bold" panose="020B0803020202020204" pitchFamily="34" charset="0"/>
              </a:rPr>
              <a:t>Completed ☑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5E6360E-4A47-413A-9DC2-0AD848483CFA}"/>
              </a:ext>
            </a:extLst>
          </p:cNvPr>
          <p:cNvSpPr/>
          <p:nvPr/>
        </p:nvSpPr>
        <p:spPr bwMode="auto">
          <a:xfrm>
            <a:off x="8465730" y="3165616"/>
            <a:ext cx="2579640" cy="521063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400" dirty="0">
                <a:latin typeface="Tw Cen MT Condensed Extra Bold" panose="020B0803020202020204" pitchFamily="34" charset="0"/>
              </a:rPr>
              <a:t>Link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DA351DD-4F1D-4CD6-A6DD-EF45BFF8F583}"/>
              </a:ext>
            </a:extLst>
          </p:cNvPr>
          <p:cNvSpPr/>
          <p:nvPr/>
        </p:nvSpPr>
        <p:spPr bwMode="auto">
          <a:xfrm>
            <a:off x="8465730" y="3686679"/>
            <a:ext cx="2579640" cy="231448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en-IN"/>
          </a:p>
        </p:txBody>
      </p:sp>
      <p:pic>
        <p:nvPicPr>
          <p:cNvPr id="39" name="Graphic 38" descr="Table with solid fill">
            <a:hlinkClick r:id="rId3"/>
            <a:extLst>
              <a:ext uri="{FF2B5EF4-FFF2-40B4-BE49-F238E27FC236}">
                <a16:creationId xmlns:a16="http://schemas.microsoft.com/office/drawing/2014/main" id="{18FA2CC8-44EB-4AEC-A981-98B9327BC1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94935" y="3913427"/>
            <a:ext cx="1521230" cy="1521230"/>
          </a:xfrm>
          <a:prstGeom prst="rect">
            <a:avLst/>
          </a:prstGeom>
        </p:spPr>
      </p:pic>
      <p:pic>
        <p:nvPicPr>
          <p:cNvPr id="40" name="Graphic 39" descr="Right pointing backhand index with solid fill">
            <a:extLst>
              <a:ext uri="{FF2B5EF4-FFF2-40B4-BE49-F238E27FC236}">
                <a16:creationId xmlns:a16="http://schemas.microsoft.com/office/drawing/2014/main" id="{BEF5A93C-CB0C-4FA0-A3DB-AF97C42F41D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4396696">
            <a:off x="9719002" y="4851162"/>
            <a:ext cx="580811" cy="580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5413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25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25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Top Corners Rounded 4">
            <a:extLst>
              <a:ext uri="{FF2B5EF4-FFF2-40B4-BE49-F238E27FC236}">
                <a16:creationId xmlns:a16="http://schemas.microsoft.com/office/drawing/2014/main" id="{392D60C3-1886-4B1B-8786-84F00A3AC97B}"/>
              </a:ext>
            </a:extLst>
          </p:cNvPr>
          <p:cNvSpPr/>
          <p:nvPr/>
        </p:nvSpPr>
        <p:spPr>
          <a:xfrm>
            <a:off x="4805172" y="3304309"/>
            <a:ext cx="2668354" cy="68394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6" name="Rectangle: Top Corners Rounded 5">
            <a:extLst>
              <a:ext uri="{FF2B5EF4-FFF2-40B4-BE49-F238E27FC236}">
                <a16:creationId xmlns:a16="http://schemas.microsoft.com/office/drawing/2014/main" id="{1F9C42F4-EA00-4017-8E61-D60D1E218A32}"/>
              </a:ext>
            </a:extLst>
          </p:cNvPr>
          <p:cNvSpPr/>
          <p:nvPr/>
        </p:nvSpPr>
        <p:spPr>
          <a:xfrm flipV="1">
            <a:off x="4805172" y="3988257"/>
            <a:ext cx="2668354" cy="68394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D4992D5-D337-42AB-A66D-58998D510E06}"/>
              </a:ext>
            </a:extLst>
          </p:cNvPr>
          <p:cNvSpPr/>
          <p:nvPr/>
        </p:nvSpPr>
        <p:spPr>
          <a:xfrm>
            <a:off x="5729944" y="3578851"/>
            <a:ext cx="818809" cy="818809"/>
          </a:xfrm>
          <a:prstGeom prst="ellipse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+mn-ea"/>
                <a:cs typeface="+mn-cs"/>
              </a:rPr>
              <a:t>2</a:t>
            </a:r>
          </a:p>
        </p:txBody>
      </p:sp>
      <p:sp>
        <p:nvSpPr>
          <p:cNvPr id="27" name="Rectangle: Top Corners Rounded 26">
            <a:extLst>
              <a:ext uri="{FF2B5EF4-FFF2-40B4-BE49-F238E27FC236}">
                <a16:creationId xmlns:a16="http://schemas.microsoft.com/office/drawing/2014/main" id="{D1D7644C-6C44-4CC7-8620-A94FE91A612B}"/>
              </a:ext>
            </a:extLst>
          </p:cNvPr>
          <p:cNvSpPr/>
          <p:nvPr/>
        </p:nvSpPr>
        <p:spPr>
          <a:xfrm>
            <a:off x="1982689" y="3304309"/>
            <a:ext cx="2668354" cy="68394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28" name="Rectangle: Top Corners Rounded 27">
            <a:extLst>
              <a:ext uri="{FF2B5EF4-FFF2-40B4-BE49-F238E27FC236}">
                <a16:creationId xmlns:a16="http://schemas.microsoft.com/office/drawing/2014/main" id="{8AA3FCBD-FA9E-4258-B7B9-F51B08DA9335}"/>
              </a:ext>
            </a:extLst>
          </p:cNvPr>
          <p:cNvSpPr/>
          <p:nvPr/>
        </p:nvSpPr>
        <p:spPr>
          <a:xfrm flipV="1">
            <a:off x="1982689" y="3988257"/>
            <a:ext cx="2668354" cy="68394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CC16BCC9-BEB6-4EFF-90BA-FA3CFEC53F50}"/>
              </a:ext>
            </a:extLst>
          </p:cNvPr>
          <p:cNvSpPr/>
          <p:nvPr/>
        </p:nvSpPr>
        <p:spPr>
          <a:xfrm>
            <a:off x="2907461" y="3578852"/>
            <a:ext cx="818809" cy="818809"/>
          </a:xfrm>
          <a:prstGeom prst="ellipse">
            <a:avLst/>
          </a:prstGeom>
          <a:solidFill>
            <a:srgbClr val="FFC00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+mn-ea"/>
                <a:cs typeface="+mn-cs"/>
              </a:rPr>
              <a:t>1</a:t>
            </a:r>
          </a:p>
        </p:txBody>
      </p:sp>
      <p:sp>
        <p:nvSpPr>
          <p:cNvPr id="30" name="Rectangle: Top Corners Rounded 29">
            <a:extLst>
              <a:ext uri="{FF2B5EF4-FFF2-40B4-BE49-F238E27FC236}">
                <a16:creationId xmlns:a16="http://schemas.microsoft.com/office/drawing/2014/main" id="{1898ED19-F6DA-4F77-B46D-5AD74A6EE300}"/>
              </a:ext>
            </a:extLst>
          </p:cNvPr>
          <p:cNvSpPr/>
          <p:nvPr/>
        </p:nvSpPr>
        <p:spPr>
          <a:xfrm>
            <a:off x="7540958" y="3304309"/>
            <a:ext cx="2668354" cy="68394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31" name="Rectangle: Top Corners Rounded 30">
            <a:extLst>
              <a:ext uri="{FF2B5EF4-FFF2-40B4-BE49-F238E27FC236}">
                <a16:creationId xmlns:a16="http://schemas.microsoft.com/office/drawing/2014/main" id="{914FC189-79F4-4A04-B893-F8CA6466899D}"/>
              </a:ext>
            </a:extLst>
          </p:cNvPr>
          <p:cNvSpPr/>
          <p:nvPr/>
        </p:nvSpPr>
        <p:spPr>
          <a:xfrm flipV="1">
            <a:off x="7540958" y="3988257"/>
            <a:ext cx="2668354" cy="68394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053B045-5515-4B0E-ACB2-977B71449F50}"/>
              </a:ext>
            </a:extLst>
          </p:cNvPr>
          <p:cNvSpPr/>
          <p:nvPr/>
        </p:nvSpPr>
        <p:spPr>
          <a:xfrm>
            <a:off x="8465730" y="3578852"/>
            <a:ext cx="818809" cy="818809"/>
          </a:xfrm>
          <a:prstGeom prst="ellipse">
            <a:avLst/>
          </a:prstGeom>
          <a:solidFill>
            <a:srgbClr val="FFC00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+mn-ea"/>
                <a:cs typeface="+mn-cs"/>
              </a:rPr>
              <a:t>3</a:t>
            </a:r>
          </a:p>
        </p:txBody>
      </p:sp>
      <p:sp>
        <p:nvSpPr>
          <p:cNvPr id="21" name="Title 14">
            <a:extLst>
              <a:ext uri="{FF2B5EF4-FFF2-40B4-BE49-F238E27FC236}">
                <a16:creationId xmlns:a16="http://schemas.microsoft.com/office/drawing/2014/main" id="{5AE94233-51C7-41E1-B69E-4C9E394F6D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Activities Calendar : February,2022</a:t>
            </a:r>
            <a:br>
              <a:rPr lang="en-US" dirty="0"/>
            </a:br>
            <a:r>
              <a:rPr lang="en-US" dirty="0">
                <a:solidFill>
                  <a:srgbClr val="C00000"/>
                </a:solidFill>
              </a:rPr>
              <a:t>Activity Type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1BD9B7C-D776-4358-826E-C749645099BE}"/>
              </a:ext>
            </a:extLst>
          </p:cNvPr>
          <p:cNvSpPr txBox="1"/>
          <p:nvPr/>
        </p:nvSpPr>
        <p:spPr>
          <a:xfrm>
            <a:off x="2350001" y="4672204"/>
            <a:ext cx="19337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+mn-ea"/>
                <a:cs typeface="+mn-cs"/>
              </a:rPr>
              <a:t>Regular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204F472-E10D-484B-98C1-B17DD4844C80}"/>
              </a:ext>
            </a:extLst>
          </p:cNvPr>
          <p:cNvSpPr txBox="1"/>
          <p:nvPr/>
        </p:nvSpPr>
        <p:spPr>
          <a:xfrm>
            <a:off x="5172484" y="4672204"/>
            <a:ext cx="19337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+mn-ea"/>
                <a:cs typeface="+mn-cs"/>
              </a:rPr>
              <a:t>New Initiative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0E6AE49-5642-438E-901F-9C36FEDD1A74}"/>
              </a:ext>
            </a:extLst>
          </p:cNvPr>
          <p:cNvSpPr txBox="1"/>
          <p:nvPr/>
        </p:nvSpPr>
        <p:spPr>
          <a:xfrm>
            <a:off x="7908270" y="4672204"/>
            <a:ext cx="19337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+mn-ea"/>
                <a:cs typeface="+mn-cs"/>
              </a:rPr>
              <a:t>Additional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09808FB-6AC2-4EB2-8B31-CFE0C10F568E}"/>
              </a:ext>
            </a:extLst>
          </p:cNvPr>
          <p:cNvSpPr/>
          <p:nvPr/>
        </p:nvSpPr>
        <p:spPr bwMode="auto">
          <a:xfrm>
            <a:off x="493486" y="899886"/>
            <a:ext cx="2902857" cy="60791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974312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Top Corners Rounded 4">
            <a:extLst>
              <a:ext uri="{FF2B5EF4-FFF2-40B4-BE49-F238E27FC236}">
                <a16:creationId xmlns:a16="http://schemas.microsoft.com/office/drawing/2014/main" id="{392D60C3-1886-4B1B-8786-84F00A3AC97B}"/>
              </a:ext>
            </a:extLst>
          </p:cNvPr>
          <p:cNvSpPr/>
          <p:nvPr/>
        </p:nvSpPr>
        <p:spPr>
          <a:xfrm>
            <a:off x="4805172" y="6904759"/>
            <a:ext cx="2668354" cy="68394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6" name="Rectangle: Top Corners Rounded 5">
            <a:extLst>
              <a:ext uri="{FF2B5EF4-FFF2-40B4-BE49-F238E27FC236}">
                <a16:creationId xmlns:a16="http://schemas.microsoft.com/office/drawing/2014/main" id="{1F9C42F4-EA00-4017-8E61-D60D1E218A32}"/>
              </a:ext>
            </a:extLst>
          </p:cNvPr>
          <p:cNvSpPr/>
          <p:nvPr/>
        </p:nvSpPr>
        <p:spPr>
          <a:xfrm flipV="1">
            <a:off x="4805172" y="7588707"/>
            <a:ext cx="2668354" cy="68394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D4992D5-D337-42AB-A66D-58998D510E06}"/>
              </a:ext>
            </a:extLst>
          </p:cNvPr>
          <p:cNvSpPr/>
          <p:nvPr/>
        </p:nvSpPr>
        <p:spPr>
          <a:xfrm>
            <a:off x="5729944" y="7179301"/>
            <a:ext cx="818809" cy="818809"/>
          </a:xfrm>
          <a:prstGeom prst="ellipse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+mn-ea"/>
                <a:cs typeface="+mn-cs"/>
              </a:rPr>
              <a:t>2</a:t>
            </a:r>
          </a:p>
        </p:txBody>
      </p:sp>
      <p:sp>
        <p:nvSpPr>
          <p:cNvPr id="27" name="Rectangle: Top Corners Rounded 26">
            <a:extLst>
              <a:ext uri="{FF2B5EF4-FFF2-40B4-BE49-F238E27FC236}">
                <a16:creationId xmlns:a16="http://schemas.microsoft.com/office/drawing/2014/main" id="{D1D7644C-6C44-4CC7-8620-A94FE91A612B}"/>
              </a:ext>
            </a:extLst>
          </p:cNvPr>
          <p:cNvSpPr/>
          <p:nvPr/>
        </p:nvSpPr>
        <p:spPr>
          <a:xfrm>
            <a:off x="1982689" y="6904759"/>
            <a:ext cx="2668354" cy="68394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28" name="Rectangle: Top Corners Rounded 27">
            <a:extLst>
              <a:ext uri="{FF2B5EF4-FFF2-40B4-BE49-F238E27FC236}">
                <a16:creationId xmlns:a16="http://schemas.microsoft.com/office/drawing/2014/main" id="{8AA3FCBD-FA9E-4258-B7B9-F51B08DA9335}"/>
              </a:ext>
            </a:extLst>
          </p:cNvPr>
          <p:cNvSpPr/>
          <p:nvPr/>
        </p:nvSpPr>
        <p:spPr>
          <a:xfrm flipV="1">
            <a:off x="1982689" y="7588707"/>
            <a:ext cx="2668354" cy="68394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CC16BCC9-BEB6-4EFF-90BA-FA3CFEC53F50}"/>
              </a:ext>
            </a:extLst>
          </p:cNvPr>
          <p:cNvSpPr/>
          <p:nvPr/>
        </p:nvSpPr>
        <p:spPr>
          <a:xfrm>
            <a:off x="2907461" y="7179302"/>
            <a:ext cx="818809" cy="818809"/>
          </a:xfrm>
          <a:prstGeom prst="ellipse">
            <a:avLst/>
          </a:prstGeom>
          <a:solidFill>
            <a:srgbClr val="FFC00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+mn-ea"/>
                <a:cs typeface="+mn-cs"/>
              </a:rPr>
              <a:t>1</a:t>
            </a:r>
          </a:p>
        </p:txBody>
      </p:sp>
      <p:sp>
        <p:nvSpPr>
          <p:cNvPr id="30" name="Rectangle: Top Corners Rounded 29">
            <a:extLst>
              <a:ext uri="{FF2B5EF4-FFF2-40B4-BE49-F238E27FC236}">
                <a16:creationId xmlns:a16="http://schemas.microsoft.com/office/drawing/2014/main" id="{1898ED19-F6DA-4F77-B46D-5AD74A6EE300}"/>
              </a:ext>
            </a:extLst>
          </p:cNvPr>
          <p:cNvSpPr/>
          <p:nvPr/>
        </p:nvSpPr>
        <p:spPr>
          <a:xfrm>
            <a:off x="1978358" y="3304309"/>
            <a:ext cx="2668354" cy="68394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31" name="Rectangle: Top Corners Rounded 30">
            <a:extLst>
              <a:ext uri="{FF2B5EF4-FFF2-40B4-BE49-F238E27FC236}">
                <a16:creationId xmlns:a16="http://schemas.microsoft.com/office/drawing/2014/main" id="{914FC189-79F4-4A04-B893-F8CA6466899D}"/>
              </a:ext>
            </a:extLst>
          </p:cNvPr>
          <p:cNvSpPr/>
          <p:nvPr/>
        </p:nvSpPr>
        <p:spPr>
          <a:xfrm flipV="1">
            <a:off x="1978358" y="3988257"/>
            <a:ext cx="2668354" cy="68394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053B045-5515-4B0E-ACB2-977B71449F50}"/>
              </a:ext>
            </a:extLst>
          </p:cNvPr>
          <p:cNvSpPr/>
          <p:nvPr/>
        </p:nvSpPr>
        <p:spPr>
          <a:xfrm>
            <a:off x="2903130" y="3578852"/>
            <a:ext cx="818809" cy="818809"/>
          </a:xfrm>
          <a:prstGeom prst="ellipse">
            <a:avLst/>
          </a:prstGeom>
          <a:solidFill>
            <a:srgbClr val="FFC00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+mn-ea"/>
                <a:cs typeface="+mn-cs"/>
              </a:rPr>
              <a:t>3</a:t>
            </a:r>
          </a:p>
        </p:txBody>
      </p:sp>
      <p:sp>
        <p:nvSpPr>
          <p:cNvPr id="21" name="Title 14">
            <a:extLst>
              <a:ext uri="{FF2B5EF4-FFF2-40B4-BE49-F238E27FC236}">
                <a16:creationId xmlns:a16="http://schemas.microsoft.com/office/drawing/2014/main" id="{5AE94233-51C7-41E1-B69E-4C9E394F6D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Activities Calendar : February,2022</a:t>
            </a:r>
            <a:br>
              <a:rPr lang="en-US" dirty="0"/>
            </a:br>
            <a:r>
              <a:rPr lang="en-US" dirty="0">
                <a:solidFill>
                  <a:srgbClr val="C00000"/>
                </a:solidFill>
              </a:rPr>
              <a:t>Activity Type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1BD9B7C-D776-4358-826E-C749645099BE}"/>
              </a:ext>
            </a:extLst>
          </p:cNvPr>
          <p:cNvSpPr txBox="1"/>
          <p:nvPr/>
        </p:nvSpPr>
        <p:spPr>
          <a:xfrm>
            <a:off x="2350001" y="8272654"/>
            <a:ext cx="19337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+mn-ea"/>
                <a:cs typeface="+mn-cs"/>
              </a:rPr>
              <a:t>Regular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204F472-E10D-484B-98C1-B17DD4844C80}"/>
              </a:ext>
            </a:extLst>
          </p:cNvPr>
          <p:cNvSpPr txBox="1"/>
          <p:nvPr/>
        </p:nvSpPr>
        <p:spPr>
          <a:xfrm>
            <a:off x="5172484" y="8272654"/>
            <a:ext cx="19337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+mn-ea"/>
                <a:cs typeface="+mn-cs"/>
              </a:rPr>
              <a:t>New Initiative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0E6AE49-5642-438E-901F-9C36FEDD1A74}"/>
              </a:ext>
            </a:extLst>
          </p:cNvPr>
          <p:cNvSpPr txBox="1"/>
          <p:nvPr/>
        </p:nvSpPr>
        <p:spPr>
          <a:xfrm>
            <a:off x="2345670" y="4672204"/>
            <a:ext cx="19337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+mn-ea"/>
                <a:cs typeface="+mn-cs"/>
              </a:rPr>
              <a:t>Additional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09808FB-6AC2-4EB2-8B31-CFE0C10F568E}"/>
              </a:ext>
            </a:extLst>
          </p:cNvPr>
          <p:cNvSpPr/>
          <p:nvPr/>
        </p:nvSpPr>
        <p:spPr bwMode="auto">
          <a:xfrm>
            <a:off x="493486" y="899886"/>
            <a:ext cx="2902857" cy="60791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71237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 advTm="0">
        <p159:morph option="byObject"/>
      </p:transition>
    </mc:Choice>
    <mc:Fallback xmlns="">
      <p:transition advClick="0" advTm="0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7CB59ABF-7E0F-4BEE-9B51-7706705AA678}"/>
              </a:ext>
            </a:extLst>
          </p:cNvPr>
          <p:cNvSpPr/>
          <p:nvPr/>
        </p:nvSpPr>
        <p:spPr>
          <a:xfrm>
            <a:off x="2103726" y="3302456"/>
            <a:ext cx="2379518" cy="242108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8" name="Rectangle: Top Corners Rounded 7">
            <a:extLst>
              <a:ext uri="{FF2B5EF4-FFF2-40B4-BE49-F238E27FC236}">
                <a16:creationId xmlns:a16="http://schemas.microsoft.com/office/drawing/2014/main" id="{2F7101FC-E81F-4B46-B2B1-B3E1BBD6B1CC}"/>
              </a:ext>
            </a:extLst>
          </p:cNvPr>
          <p:cNvSpPr/>
          <p:nvPr/>
        </p:nvSpPr>
        <p:spPr>
          <a:xfrm>
            <a:off x="1959308" y="2618508"/>
            <a:ext cx="2668354" cy="68394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9" name="Rectangle: Top Corners Rounded 8">
            <a:extLst>
              <a:ext uri="{FF2B5EF4-FFF2-40B4-BE49-F238E27FC236}">
                <a16:creationId xmlns:a16="http://schemas.microsoft.com/office/drawing/2014/main" id="{E44AD5CB-0711-4955-B0D7-607D9D6257EA}"/>
              </a:ext>
            </a:extLst>
          </p:cNvPr>
          <p:cNvSpPr/>
          <p:nvPr/>
        </p:nvSpPr>
        <p:spPr>
          <a:xfrm flipV="1">
            <a:off x="1959308" y="5723539"/>
            <a:ext cx="2668354" cy="68394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DD59E63-C9F3-46D8-BB10-803AD2085BC1}"/>
              </a:ext>
            </a:extLst>
          </p:cNvPr>
          <p:cNvSpPr/>
          <p:nvPr/>
        </p:nvSpPr>
        <p:spPr>
          <a:xfrm>
            <a:off x="2884081" y="1926694"/>
            <a:ext cx="818809" cy="818809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+mn-ea"/>
                <a:cs typeface="+mn-cs"/>
              </a:rPr>
              <a:t>3</a:t>
            </a:r>
          </a:p>
        </p:txBody>
      </p:sp>
      <p:sp>
        <p:nvSpPr>
          <p:cNvPr id="27" name="Rectangle: Top Corners Rounded 26">
            <a:extLst>
              <a:ext uri="{FF2B5EF4-FFF2-40B4-BE49-F238E27FC236}">
                <a16:creationId xmlns:a16="http://schemas.microsoft.com/office/drawing/2014/main" id="{DBF131E1-1A4B-4EA6-B1F6-59738ED4C072}"/>
              </a:ext>
            </a:extLst>
          </p:cNvPr>
          <p:cNvSpPr/>
          <p:nvPr/>
        </p:nvSpPr>
        <p:spPr>
          <a:xfrm>
            <a:off x="1982689" y="6942859"/>
            <a:ext cx="2668354" cy="68394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28" name="Rectangle: Top Corners Rounded 27">
            <a:extLst>
              <a:ext uri="{FF2B5EF4-FFF2-40B4-BE49-F238E27FC236}">
                <a16:creationId xmlns:a16="http://schemas.microsoft.com/office/drawing/2014/main" id="{7CE1ADA3-1CC3-4949-BA2A-1CA80C9CDCD6}"/>
              </a:ext>
            </a:extLst>
          </p:cNvPr>
          <p:cNvSpPr/>
          <p:nvPr/>
        </p:nvSpPr>
        <p:spPr>
          <a:xfrm flipV="1">
            <a:off x="1982689" y="7626807"/>
            <a:ext cx="2668354" cy="68394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A454129-0FD5-4990-A6B5-2630B63A2D20}"/>
              </a:ext>
            </a:extLst>
          </p:cNvPr>
          <p:cNvSpPr/>
          <p:nvPr/>
        </p:nvSpPr>
        <p:spPr>
          <a:xfrm>
            <a:off x="2907461" y="7217402"/>
            <a:ext cx="818809" cy="818809"/>
          </a:xfrm>
          <a:prstGeom prst="ellipse">
            <a:avLst/>
          </a:prstGeom>
          <a:solidFill>
            <a:srgbClr val="FFC00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+mn-ea"/>
                <a:cs typeface="+mn-cs"/>
              </a:rPr>
              <a:t>1</a:t>
            </a:r>
          </a:p>
        </p:txBody>
      </p:sp>
      <p:sp>
        <p:nvSpPr>
          <p:cNvPr id="30" name="Rectangle: Top Corners Rounded 29">
            <a:extLst>
              <a:ext uri="{FF2B5EF4-FFF2-40B4-BE49-F238E27FC236}">
                <a16:creationId xmlns:a16="http://schemas.microsoft.com/office/drawing/2014/main" id="{54B65795-F7D7-4BC1-916F-E4D959C5F0E6}"/>
              </a:ext>
            </a:extLst>
          </p:cNvPr>
          <p:cNvSpPr/>
          <p:nvPr/>
        </p:nvSpPr>
        <p:spPr>
          <a:xfrm>
            <a:off x="4805172" y="6942859"/>
            <a:ext cx="2668354" cy="68394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31" name="Rectangle: Top Corners Rounded 30">
            <a:extLst>
              <a:ext uri="{FF2B5EF4-FFF2-40B4-BE49-F238E27FC236}">
                <a16:creationId xmlns:a16="http://schemas.microsoft.com/office/drawing/2014/main" id="{6D307A94-9BAB-4DD4-B454-947E6ADF0FBF}"/>
              </a:ext>
            </a:extLst>
          </p:cNvPr>
          <p:cNvSpPr/>
          <p:nvPr/>
        </p:nvSpPr>
        <p:spPr>
          <a:xfrm flipV="1">
            <a:off x="4805172" y="7626807"/>
            <a:ext cx="2668354" cy="68394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D3AABE08-FF65-4162-93CD-341C329D374E}"/>
              </a:ext>
            </a:extLst>
          </p:cNvPr>
          <p:cNvSpPr/>
          <p:nvPr/>
        </p:nvSpPr>
        <p:spPr>
          <a:xfrm>
            <a:off x="5729944" y="7217402"/>
            <a:ext cx="818809" cy="818809"/>
          </a:xfrm>
          <a:prstGeom prst="ellipse">
            <a:avLst/>
          </a:prstGeom>
          <a:solidFill>
            <a:srgbClr val="FFC00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+mn-ea"/>
                <a:cs typeface="+mn-cs"/>
              </a:rPr>
              <a:t>2</a:t>
            </a:r>
          </a:p>
        </p:txBody>
      </p:sp>
      <p:sp>
        <p:nvSpPr>
          <p:cNvPr id="20" name="Title 14">
            <a:extLst>
              <a:ext uri="{FF2B5EF4-FFF2-40B4-BE49-F238E27FC236}">
                <a16:creationId xmlns:a16="http://schemas.microsoft.com/office/drawing/2014/main" id="{EB9DFA87-F589-43FA-9DD6-71C2CFD50B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Activities Calendar : February,2022</a:t>
            </a:r>
            <a:br>
              <a:rPr lang="en-US" dirty="0"/>
            </a:br>
            <a:r>
              <a:rPr lang="en-US" dirty="0">
                <a:solidFill>
                  <a:srgbClr val="C00000"/>
                </a:solidFill>
              </a:rPr>
              <a:t>Activity Type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1CE69FB-7E78-4E86-AFCC-2B724A8E86B0}"/>
              </a:ext>
            </a:extLst>
          </p:cNvPr>
          <p:cNvSpPr txBox="1"/>
          <p:nvPr/>
        </p:nvSpPr>
        <p:spPr>
          <a:xfrm>
            <a:off x="2350001" y="8310754"/>
            <a:ext cx="19337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>
                <a:latin typeface="Tw Cen MT Condensed Extra Bold" panose="020B0803020202020204" pitchFamily="34" charset="0"/>
              </a:rPr>
              <a:t>Regular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D3F6BDF-FDA7-4467-8111-1846A8E91F22}"/>
              </a:ext>
            </a:extLst>
          </p:cNvPr>
          <p:cNvSpPr txBox="1"/>
          <p:nvPr/>
        </p:nvSpPr>
        <p:spPr>
          <a:xfrm>
            <a:off x="5172484" y="8310754"/>
            <a:ext cx="19337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>
                <a:latin typeface="Tw Cen MT Condensed Extra Bold" panose="020B0803020202020204" pitchFamily="34" charset="0"/>
              </a:rPr>
              <a:t>New Initiative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48CCC48-C3F5-484C-B721-D1AFB960CCE7}"/>
              </a:ext>
            </a:extLst>
          </p:cNvPr>
          <p:cNvSpPr txBox="1"/>
          <p:nvPr/>
        </p:nvSpPr>
        <p:spPr>
          <a:xfrm>
            <a:off x="2326620" y="5796464"/>
            <a:ext cx="19337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>
                <a:solidFill>
                  <a:schemeClr val="bg1"/>
                </a:solidFill>
                <a:latin typeface="Tw Cen MT Condensed Extra Bold" panose="020B0803020202020204" pitchFamily="34" charset="0"/>
              </a:rPr>
              <a:t>Additional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A3E474F-5308-4954-B5E1-6511251C393F}"/>
              </a:ext>
            </a:extLst>
          </p:cNvPr>
          <p:cNvSpPr/>
          <p:nvPr/>
        </p:nvSpPr>
        <p:spPr bwMode="auto">
          <a:xfrm>
            <a:off x="493486" y="899886"/>
            <a:ext cx="2902857" cy="60791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en-IN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37393AD-FDE7-43C0-8549-55BE051F87C3}"/>
              </a:ext>
            </a:extLst>
          </p:cNvPr>
          <p:cNvSpPr txBox="1"/>
          <p:nvPr/>
        </p:nvSpPr>
        <p:spPr>
          <a:xfrm>
            <a:off x="2182592" y="4082356"/>
            <a:ext cx="22685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w Cen MT" panose="020B0602020104020603" pitchFamily="34" charset="0"/>
              </a:rPr>
              <a:t>PCP Classes timetable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0F01C0D-48B5-4353-83E8-F27145CB13D6}"/>
              </a:ext>
            </a:extLst>
          </p:cNvPr>
          <p:cNvSpPr txBox="1"/>
          <p:nvPr/>
        </p:nvSpPr>
        <p:spPr>
          <a:xfrm>
            <a:off x="2182592" y="3468969"/>
            <a:ext cx="22685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 pitchFamily="34" charset="0"/>
              </a:rPr>
              <a:t>Activity Name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C51989C-02B3-42F2-A50C-8665D3705BE0}"/>
              </a:ext>
            </a:extLst>
          </p:cNvPr>
          <p:cNvSpPr/>
          <p:nvPr/>
        </p:nvSpPr>
        <p:spPr bwMode="auto">
          <a:xfrm>
            <a:off x="4978399" y="3165616"/>
            <a:ext cx="6066971" cy="283555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en-IN"/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EE1732AC-4844-43CE-9344-36A1CA591CDA}"/>
              </a:ext>
            </a:extLst>
          </p:cNvPr>
          <p:cNvSpPr/>
          <p:nvPr/>
        </p:nvSpPr>
        <p:spPr bwMode="auto">
          <a:xfrm>
            <a:off x="5228499" y="4061078"/>
            <a:ext cx="2950301" cy="1044625"/>
          </a:xfrm>
          <a:prstGeom prst="roundRect">
            <a:avLst/>
          </a:prstGeom>
          <a:solidFill>
            <a:srgbClr val="404040"/>
          </a:soli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3200" dirty="0">
                <a:solidFill>
                  <a:schemeClr val="bg1"/>
                </a:solidFill>
                <a:latin typeface="Tw Cen MT" panose="020B0602020104020603" pitchFamily="34" charset="0"/>
              </a:rPr>
              <a:t>Status /Remarks</a:t>
            </a: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7C10B7C0-9FB2-4B52-810D-88F8AA87A359}"/>
              </a:ext>
            </a:extLst>
          </p:cNvPr>
          <p:cNvSpPr/>
          <p:nvPr/>
        </p:nvSpPr>
        <p:spPr bwMode="auto">
          <a:xfrm>
            <a:off x="5228499" y="4061077"/>
            <a:ext cx="2950301" cy="104462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3200" dirty="0">
                <a:solidFill>
                  <a:srgbClr val="C49500"/>
                </a:solidFill>
                <a:latin typeface="Tw Cen MT Condensed Extra Bold" panose="020B0803020202020204" pitchFamily="34" charset="0"/>
              </a:rPr>
              <a:t>Ongoing ▶ 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2A921FD-9939-49C3-B606-50429836CF81}"/>
              </a:ext>
            </a:extLst>
          </p:cNvPr>
          <p:cNvSpPr/>
          <p:nvPr/>
        </p:nvSpPr>
        <p:spPr bwMode="auto">
          <a:xfrm>
            <a:off x="8465730" y="3165616"/>
            <a:ext cx="2579640" cy="521063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400" dirty="0">
                <a:latin typeface="Tw Cen MT Condensed Extra Bold" panose="020B0803020202020204" pitchFamily="34" charset="0"/>
              </a:rPr>
              <a:t>Link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84652E1-15A0-4848-996C-9067DBEFFEDF}"/>
              </a:ext>
            </a:extLst>
          </p:cNvPr>
          <p:cNvSpPr/>
          <p:nvPr/>
        </p:nvSpPr>
        <p:spPr bwMode="auto">
          <a:xfrm>
            <a:off x="8465730" y="3686679"/>
            <a:ext cx="2579640" cy="231448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en-IN"/>
          </a:p>
        </p:txBody>
      </p:sp>
      <p:pic>
        <p:nvPicPr>
          <p:cNvPr id="43" name="Graphic 42" descr="Table with solid fill">
            <a:hlinkClick r:id="rId3"/>
            <a:extLst>
              <a:ext uri="{FF2B5EF4-FFF2-40B4-BE49-F238E27FC236}">
                <a16:creationId xmlns:a16="http://schemas.microsoft.com/office/drawing/2014/main" id="{C593AF7E-EB51-41FF-BB45-BCA4B69025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94935" y="3913427"/>
            <a:ext cx="1521230" cy="1521230"/>
          </a:xfrm>
          <a:prstGeom prst="rect">
            <a:avLst/>
          </a:prstGeom>
        </p:spPr>
      </p:pic>
      <p:pic>
        <p:nvPicPr>
          <p:cNvPr id="44" name="Graphic 43" descr="Right pointing backhand index with solid fill">
            <a:extLst>
              <a:ext uri="{FF2B5EF4-FFF2-40B4-BE49-F238E27FC236}">
                <a16:creationId xmlns:a16="http://schemas.microsoft.com/office/drawing/2014/main" id="{236E4C8C-C339-4E95-8DD1-9DF7ECCB1C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4396696">
            <a:off x="9719002" y="4851162"/>
            <a:ext cx="580811" cy="580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9605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25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25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0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7CB59ABF-7E0F-4BEE-9B51-7706705AA678}"/>
              </a:ext>
            </a:extLst>
          </p:cNvPr>
          <p:cNvSpPr/>
          <p:nvPr/>
        </p:nvSpPr>
        <p:spPr>
          <a:xfrm>
            <a:off x="2103726" y="3302456"/>
            <a:ext cx="2379518" cy="242108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8" name="Rectangle: Top Corners Rounded 7">
            <a:extLst>
              <a:ext uri="{FF2B5EF4-FFF2-40B4-BE49-F238E27FC236}">
                <a16:creationId xmlns:a16="http://schemas.microsoft.com/office/drawing/2014/main" id="{2F7101FC-E81F-4B46-B2B1-B3E1BBD6B1CC}"/>
              </a:ext>
            </a:extLst>
          </p:cNvPr>
          <p:cNvSpPr/>
          <p:nvPr/>
        </p:nvSpPr>
        <p:spPr>
          <a:xfrm>
            <a:off x="1959308" y="2618508"/>
            <a:ext cx="2668354" cy="68394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9" name="Rectangle: Top Corners Rounded 8">
            <a:extLst>
              <a:ext uri="{FF2B5EF4-FFF2-40B4-BE49-F238E27FC236}">
                <a16:creationId xmlns:a16="http://schemas.microsoft.com/office/drawing/2014/main" id="{E44AD5CB-0711-4955-B0D7-607D9D6257EA}"/>
              </a:ext>
            </a:extLst>
          </p:cNvPr>
          <p:cNvSpPr/>
          <p:nvPr/>
        </p:nvSpPr>
        <p:spPr>
          <a:xfrm flipV="1">
            <a:off x="1959308" y="5723539"/>
            <a:ext cx="2668354" cy="68394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DD59E63-C9F3-46D8-BB10-803AD2085BC1}"/>
              </a:ext>
            </a:extLst>
          </p:cNvPr>
          <p:cNvSpPr/>
          <p:nvPr/>
        </p:nvSpPr>
        <p:spPr>
          <a:xfrm>
            <a:off x="2884081" y="1926694"/>
            <a:ext cx="818809" cy="818809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+mn-ea"/>
                <a:cs typeface="+mn-cs"/>
              </a:rPr>
              <a:t>3</a:t>
            </a:r>
          </a:p>
        </p:txBody>
      </p:sp>
      <p:sp>
        <p:nvSpPr>
          <p:cNvPr id="27" name="Rectangle: Top Corners Rounded 26">
            <a:extLst>
              <a:ext uri="{FF2B5EF4-FFF2-40B4-BE49-F238E27FC236}">
                <a16:creationId xmlns:a16="http://schemas.microsoft.com/office/drawing/2014/main" id="{DBF131E1-1A4B-4EA6-B1F6-59738ED4C072}"/>
              </a:ext>
            </a:extLst>
          </p:cNvPr>
          <p:cNvSpPr/>
          <p:nvPr/>
        </p:nvSpPr>
        <p:spPr>
          <a:xfrm>
            <a:off x="1982689" y="6942859"/>
            <a:ext cx="2668354" cy="68394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28" name="Rectangle: Top Corners Rounded 27">
            <a:extLst>
              <a:ext uri="{FF2B5EF4-FFF2-40B4-BE49-F238E27FC236}">
                <a16:creationId xmlns:a16="http://schemas.microsoft.com/office/drawing/2014/main" id="{7CE1ADA3-1CC3-4949-BA2A-1CA80C9CDCD6}"/>
              </a:ext>
            </a:extLst>
          </p:cNvPr>
          <p:cNvSpPr/>
          <p:nvPr/>
        </p:nvSpPr>
        <p:spPr>
          <a:xfrm flipV="1">
            <a:off x="1982689" y="7626807"/>
            <a:ext cx="2668354" cy="68394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A454129-0FD5-4990-A6B5-2630B63A2D20}"/>
              </a:ext>
            </a:extLst>
          </p:cNvPr>
          <p:cNvSpPr/>
          <p:nvPr/>
        </p:nvSpPr>
        <p:spPr>
          <a:xfrm>
            <a:off x="2907461" y="7217402"/>
            <a:ext cx="818809" cy="818809"/>
          </a:xfrm>
          <a:prstGeom prst="ellipse">
            <a:avLst/>
          </a:prstGeom>
          <a:solidFill>
            <a:srgbClr val="FFC00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+mn-ea"/>
                <a:cs typeface="+mn-cs"/>
              </a:rPr>
              <a:t>1</a:t>
            </a:r>
          </a:p>
        </p:txBody>
      </p:sp>
      <p:sp>
        <p:nvSpPr>
          <p:cNvPr id="30" name="Rectangle: Top Corners Rounded 29">
            <a:extLst>
              <a:ext uri="{FF2B5EF4-FFF2-40B4-BE49-F238E27FC236}">
                <a16:creationId xmlns:a16="http://schemas.microsoft.com/office/drawing/2014/main" id="{54B65795-F7D7-4BC1-916F-E4D959C5F0E6}"/>
              </a:ext>
            </a:extLst>
          </p:cNvPr>
          <p:cNvSpPr/>
          <p:nvPr/>
        </p:nvSpPr>
        <p:spPr>
          <a:xfrm>
            <a:off x="4805172" y="6942859"/>
            <a:ext cx="2668354" cy="68394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31" name="Rectangle: Top Corners Rounded 30">
            <a:extLst>
              <a:ext uri="{FF2B5EF4-FFF2-40B4-BE49-F238E27FC236}">
                <a16:creationId xmlns:a16="http://schemas.microsoft.com/office/drawing/2014/main" id="{6D307A94-9BAB-4DD4-B454-947E6ADF0FBF}"/>
              </a:ext>
            </a:extLst>
          </p:cNvPr>
          <p:cNvSpPr/>
          <p:nvPr/>
        </p:nvSpPr>
        <p:spPr>
          <a:xfrm flipV="1">
            <a:off x="4805172" y="7626807"/>
            <a:ext cx="2668354" cy="68394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D3AABE08-FF65-4162-93CD-341C329D374E}"/>
              </a:ext>
            </a:extLst>
          </p:cNvPr>
          <p:cNvSpPr/>
          <p:nvPr/>
        </p:nvSpPr>
        <p:spPr>
          <a:xfrm>
            <a:off x="5729944" y="7217402"/>
            <a:ext cx="818809" cy="818809"/>
          </a:xfrm>
          <a:prstGeom prst="ellipse">
            <a:avLst/>
          </a:prstGeom>
          <a:solidFill>
            <a:srgbClr val="FFC00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+mn-ea"/>
                <a:cs typeface="+mn-cs"/>
              </a:rPr>
              <a:t>2</a:t>
            </a:r>
          </a:p>
        </p:txBody>
      </p:sp>
      <p:sp>
        <p:nvSpPr>
          <p:cNvPr id="20" name="Title 14">
            <a:extLst>
              <a:ext uri="{FF2B5EF4-FFF2-40B4-BE49-F238E27FC236}">
                <a16:creationId xmlns:a16="http://schemas.microsoft.com/office/drawing/2014/main" id="{EB9DFA87-F589-43FA-9DD6-71C2CFD50B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Activities Calendar : February,2022</a:t>
            </a:r>
            <a:br>
              <a:rPr lang="en-US" dirty="0"/>
            </a:br>
            <a:r>
              <a:rPr lang="en-US" dirty="0">
                <a:solidFill>
                  <a:srgbClr val="C00000"/>
                </a:solidFill>
              </a:rPr>
              <a:t>Activity Type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1CE69FB-7E78-4E86-AFCC-2B724A8E86B0}"/>
              </a:ext>
            </a:extLst>
          </p:cNvPr>
          <p:cNvSpPr txBox="1"/>
          <p:nvPr/>
        </p:nvSpPr>
        <p:spPr>
          <a:xfrm>
            <a:off x="2350001" y="8310754"/>
            <a:ext cx="19337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>
                <a:latin typeface="Tw Cen MT Condensed Extra Bold" panose="020B0803020202020204" pitchFamily="34" charset="0"/>
              </a:rPr>
              <a:t>Regular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D3F6BDF-FDA7-4467-8111-1846A8E91F22}"/>
              </a:ext>
            </a:extLst>
          </p:cNvPr>
          <p:cNvSpPr txBox="1"/>
          <p:nvPr/>
        </p:nvSpPr>
        <p:spPr>
          <a:xfrm>
            <a:off x="5172484" y="8310754"/>
            <a:ext cx="19337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>
                <a:latin typeface="Tw Cen MT Condensed Extra Bold" panose="020B0803020202020204" pitchFamily="34" charset="0"/>
              </a:rPr>
              <a:t>New Initiative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48CCC48-C3F5-484C-B721-D1AFB960CCE7}"/>
              </a:ext>
            </a:extLst>
          </p:cNvPr>
          <p:cNvSpPr txBox="1"/>
          <p:nvPr/>
        </p:nvSpPr>
        <p:spPr>
          <a:xfrm>
            <a:off x="2326620" y="5796464"/>
            <a:ext cx="19337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>
                <a:solidFill>
                  <a:schemeClr val="bg1"/>
                </a:solidFill>
                <a:latin typeface="Tw Cen MT Condensed Extra Bold" panose="020B0803020202020204" pitchFamily="34" charset="0"/>
              </a:rPr>
              <a:t>Additional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A3E474F-5308-4954-B5E1-6511251C393F}"/>
              </a:ext>
            </a:extLst>
          </p:cNvPr>
          <p:cNvSpPr/>
          <p:nvPr/>
        </p:nvSpPr>
        <p:spPr bwMode="auto">
          <a:xfrm>
            <a:off x="493486" y="899886"/>
            <a:ext cx="2902857" cy="60791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en-IN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37393AD-FDE7-43C0-8549-55BE051F87C3}"/>
              </a:ext>
            </a:extLst>
          </p:cNvPr>
          <p:cNvSpPr txBox="1"/>
          <p:nvPr/>
        </p:nvSpPr>
        <p:spPr>
          <a:xfrm>
            <a:off x="2182592" y="4082356"/>
            <a:ext cx="226854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 startAt="2"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w Cen MT" panose="020B0602020104020603" pitchFamily="34" charset="0"/>
              </a:rPr>
              <a:t>Preparation and compilation of time duration Report for every class scheduled on my class interface on daily basis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0F01C0D-48B5-4353-83E8-F27145CB13D6}"/>
              </a:ext>
            </a:extLst>
          </p:cNvPr>
          <p:cNvSpPr txBox="1"/>
          <p:nvPr/>
        </p:nvSpPr>
        <p:spPr>
          <a:xfrm>
            <a:off x="2182592" y="3468969"/>
            <a:ext cx="22685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 pitchFamily="34" charset="0"/>
              </a:rPr>
              <a:t>Activity Name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C51989C-02B3-42F2-A50C-8665D3705BE0}"/>
              </a:ext>
            </a:extLst>
          </p:cNvPr>
          <p:cNvSpPr/>
          <p:nvPr/>
        </p:nvSpPr>
        <p:spPr bwMode="auto">
          <a:xfrm>
            <a:off x="4978399" y="3165616"/>
            <a:ext cx="6066971" cy="283555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en-IN"/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EE1732AC-4844-43CE-9344-36A1CA591CDA}"/>
              </a:ext>
            </a:extLst>
          </p:cNvPr>
          <p:cNvSpPr/>
          <p:nvPr/>
        </p:nvSpPr>
        <p:spPr bwMode="auto">
          <a:xfrm>
            <a:off x="5228499" y="4061078"/>
            <a:ext cx="2950301" cy="1044625"/>
          </a:xfrm>
          <a:prstGeom prst="roundRect">
            <a:avLst/>
          </a:prstGeom>
          <a:solidFill>
            <a:srgbClr val="404040"/>
          </a:soli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3200" dirty="0">
                <a:solidFill>
                  <a:schemeClr val="bg1"/>
                </a:solidFill>
                <a:latin typeface="Tw Cen MT" panose="020B0602020104020603" pitchFamily="34" charset="0"/>
              </a:rPr>
              <a:t>Status /Remarks</a:t>
            </a: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7C10B7C0-9FB2-4B52-810D-88F8AA87A359}"/>
              </a:ext>
            </a:extLst>
          </p:cNvPr>
          <p:cNvSpPr/>
          <p:nvPr/>
        </p:nvSpPr>
        <p:spPr bwMode="auto">
          <a:xfrm>
            <a:off x="5228499" y="4061077"/>
            <a:ext cx="2950301" cy="104462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3200" dirty="0">
                <a:solidFill>
                  <a:srgbClr val="C49500"/>
                </a:solidFill>
                <a:latin typeface="Tw Cen MT Condensed Extra Bold" panose="020B0803020202020204" pitchFamily="34" charset="0"/>
              </a:rPr>
              <a:t>Ongoing ▶ 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2A921FD-9939-49C3-B606-50429836CF81}"/>
              </a:ext>
            </a:extLst>
          </p:cNvPr>
          <p:cNvSpPr/>
          <p:nvPr/>
        </p:nvSpPr>
        <p:spPr bwMode="auto">
          <a:xfrm>
            <a:off x="8465730" y="3165616"/>
            <a:ext cx="2579640" cy="521063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400" dirty="0">
                <a:latin typeface="Tw Cen MT Condensed Extra Bold" panose="020B0803020202020204" pitchFamily="34" charset="0"/>
              </a:rPr>
              <a:t>Link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84652E1-15A0-4848-996C-9067DBEFFEDF}"/>
              </a:ext>
            </a:extLst>
          </p:cNvPr>
          <p:cNvSpPr/>
          <p:nvPr/>
        </p:nvSpPr>
        <p:spPr bwMode="auto">
          <a:xfrm>
            <a:off x="8465730" y="3686679"/>
            <a:ext cx="2579640" cy="231448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en-IN"/>
          </a:p>
        </p:txBody>
      </p:sp>
      <p:pic>
        <p:nvPicPr>
          <p:cNvPr id="43" name="Graphic 42" descr="Table with solid fill">
            <a:hlinkClick r:id="rId3"/>
            <a:extLst>
              <a:ext uri="{FF2B5EF4-FFF2-40B4-BE49-F238E27FC236}">
                <a16:creationId xmlns:a16="http://schemas.microsoft.com/office/drawing/2014/main" id="{C593AF7E-EB51-41FF-BB45-BCA4B69025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94935" y="3913427"/>
            <a:ext cx="1521230" cy="1521230"/>
          </a:xfrm>
          <a:prstGeom prst="rect">
            <a:avLst/>
          </a:prstGeom>
        </p:spPr>
      </p:pic>
      <p:pic>
        <p:nvPicPr>
          <p:cNvPr id="44" name="Graphic 43" descr="Right pointing backhand index with solid fill">
            <a:extLst>
              <a:ext uri="{FF2B5EF4-FFF2-40B4-BE49-F238E27FC236}">
                <a16:creationId xmlns:a16="http://schemas.microsoft.com/office/drawing/2014/main" id="{236E4C8C-C339-4E95-8DD1-9DF7ECCB1C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4396696">
            <a:off x="9719002" y="4851162"/>
            <a:ext cx="580811" cy="580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0781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25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25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0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7CB59ABF-7E0F-4BEE-9B51-7706705AA678}"/>
              </a:ext>
            </a:extLst>
          </p:cNvPr>
          <p:cNvSpPr/>
          <p:nvPr/>
        </p:nvSpPr>
        <p:spPr>
          <a:xfrm>
            <a:off x="2103726" y="3302456"/>
            <a:ext cx="2379518" cy="242108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8" name="Rectangle: Top Corners Rounded 7">
            <a:extLst>
              <a:ext uri="{FF2B5EF4-FFF2-40B4-BE49-F238E27FC236}">
                <a16:creationId xmlns:a16="http://schemas.microsoft.com/office/drawing/2014/main" id="{2F7101FC-E81F-4B46-B2B1-B3E1BBD6B1CC}"/>
              </a:ext>
            </a:extLst>
          </p:cNvPr>
          <p:cNvSpPr/>
          <p:nvPr/>
        </p:nvSpPr>
        <p:spPr>
          <a:xfrm>
            <a:off x="1959308" y="2618508"/>
            <a:ext cx="2668354" cy="68394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9" name="Rectangle: Top Corners Rounded 8">
            <a:extLst>
              <a:ext uri="{FF2B5EF4-FFF2-40B4-BE49-F238E27FC236}">
                <a16:creationId xmlns:a16="http://schemas.microsoft.com/office/drawing/2014/main" id="{E44AD5CB-0711-4955-B0D7-607D9D6257EA}"/>
              </a:ext>
            </a:extLst>
          </p:cNvPr>
          <p:cNvSpPr/>
          <p:nvPr/>
        </p:nvSpPr>
        <p:spPr>
          <a:xfrm flipV="1">
            <a:off x="1959308" y="5723539"/>
            <a:ext cx="2668354" cy="68394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DD59E63-C9F3-46D8-BB10-803AD2085BC1}"/>
              </a:ext>
            </a:extLst>
          </p:cNvPr>
          <p:cNvSpPr/>
          <p:nvPr/>
        </p:nvSpPr>
        <p:spPr>
          <a:xfrm>
            <a:off x="2884081" y="1926694"/>
            <a:ext cx="818809" cy="818809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+mn-ea"/>
                <a:cs typeface="+mn-cs"/>
              </a:rPr>
              <a:t>3</a:t>
            </a:r>
          </a:p>
        </p:txBody>
      </p:sp>
      <p:sp>
        <p:nvSpPr>
          <p:cNvPr id="27" name="Rectangle: Top Corners Rounded 26">
            <a:extLst>
              <a:ext uri="{FF2B5EF4-FFF2-40B4-BE49-F238E27FC236}">
                <a16:creationId xmlns:a16="http://schemas.microsoft.com/office/drawing/2014/main" id="{DBF131E1-1A4B-4EA6-B1F6-59738ED4C072}"/>
              </a:ext>
            </a:extLst>
          </p:cNvPr>
          <p:cNvSpPr/>
          <p:nvPr/>
        </p:nvSpPr>
        <p:spPr>
          <a:xfrm>
            <a:off x="1982689" y="6942859"/>
            <a:ext cx="2668354" cy="68394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28" name="Rectangle: Top Corners Rounded 27">
            <a:extLst>
              <a:ext uri="{FF2B5EF4-FFF2-40B4-BE49-F238E27FC236}">
                <a16:creationId xmlns:a16="http://schemas.microsoft.com/office/drawing/2014/main" id="{7CE1ADA3-1CC3-4949-BA2A-1CA80C9CDCD6}"/>
              </a:ext>
            </a:extLst>
          </p:cNvPr>
          <p:cNvSpPr/>
          <p:nvPr/>
        </p:nvSpPr>
        <p:spPr>
          <a:xfrm flipV="1">
            <a:off x="1982689" y="7626807"/>
            <a:ext cx="2668354" cy="68394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A454129-0FD5-4990-A6B5-2630B63A2D20}"/>
              </a:ext>
            </a:extLst>
          </p:cNvPr>
          <p:cNvSpPr/>
          <p:nvPr/>
        </p:nvSpPr>
        <p:spPr>
          <a:xfrm>
            <a:off x="2907461" y="7217402"/>
            <a:ext cx="818809" cy="818809"/>
          </a:xfrm>
          <a:prstGeom prst="ellipse">
            <a:avLst/>
          </a:prstGeom>
          <a:solidFill>
            <a:srgbClr val="FFC00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+mn-ea"/>
                <a:cs typeface="+mn-cs"/>
              </a:rPr>
              <a:t>1</a:t>
            </a:r>
          </a:p>
        </p:txBody>
      </p:sp>
      <p:sp>
        <p:nvSpPr>
          <p:cNvPr id="30" name="Rectangle: Top Corners Rounded 29">
            <a:extLst>
              <a:ext uri="{FF2B5EF4-FFF2-40B4-BE49-F238E27FC236}">
                <a16:creationId xmlns:a16="http://schemas.microsoft.com/office/drawing/2014/main" id="{54B65795-F7D7-4BC1-916F-E4D959C5F0E6}"/>
              </a:ext>
            </a:extLst>
          </p:cNvPr>
          <p:cNvSpPr/>
          <p:nvPr/>
        </p:nvSpPr>
        <p:spPr>
          <a:xfrm>
            <a:off x="4805172" y="6942859"/>
            <a:ext cx="2668354" cy="68394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31" name="Rectangle: Top Corners Rounded 30">
            <a:extLst>
              <a:ext uri="{FF2B5EF4-FFF2-40B4-BE49-F238E27FC236}">
                <a16:creationId xmlns:a16="http://schemas.microsoft.com/office/drawing/2014/main" id="{6D307A94-9BAB-4DD4-B454-947E6ADF0FBF}"/>
              </a:ext>
            </a:extLst>
          </p:cNvPr>
          <p:cNvSpPr/>
          <p:nvPr/>
        </p:nvSpPr>
        <p:spPr>
          <a:xfrm flipV="1">
            <a:off x="4805172" y="7626807"/>
            <a:ext cx="2668354" cy="68394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D3AABE08-FF65-4162-93CD-341C329D374E}"/>
              </a:ext>
            </a:extLst>
          </p:cNvPr>
          <p:cNvSpPr/>
          <p:nvPr/>
        </p:nvSpPr>
        <p:spPr>
          <a:xfrm>
            <a:off x="5729944" y="7217402"/>
            <a:ext cx="818809" cy="818809"/>
          </a:xfrm>
          <a:prstGeom prst="ellipse">
            <a:avLst/>
          </a:prstGeom>
          <a:solidFill>
            <a:srgbClr val="FFC00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+mn-ea"/>
                <a:cs typeface="+mn-cs"/>
              </a:rPr>
              <a:t>2</a:t>
            </a:r>
          </a:p>
        </p:txBody>
      </p:sp>
      <p:sp>
        <p:nvSpPr>
          <p:cNvPr id="20" name="Title 14">
            <a:extLst>
              <a:ext uri="{FF2B5EF4-FFF2-40B4-BE49-F238E27FC236}">
                <a16:creationId xmlns:a16="http://schemas.microsoft.com/office/drawing/2014/main" id="{EB9DFA87-F589-43FA-9DD6-71C2CFD50B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Activities Calendar : February,2022</a:t>
            </a:r>
            <a:br>
              <a:rPr lang="en-US" dirty="0"/>
            </a:br>
            <a:r>
              <a:rPr lang="en-US" dirty="0">
                <a:solidFill>
                  <a:srgbClr val="C00000"/>
                </a:solidFill>
              </a:rPr>
              <a:t>Activity Type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1CE69FB-7E78-4E86-AFCC-2B724A8E86B0}"/>
              </a:ext>
            </a:extLst>
          </p:cNvPr>
          <p:cNvSpPr txBox="1"/>
          <p:nvPr/>
        </p:nvSpPr>
        <p:spPr>
          <a:xfrm>
            <a:off x="2350001" y="8310754"/>
            <a:ext cx="19337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>
                <a:latin typeface="Tw Cen MT Condensed Extra Bold" panose="020B0803020202020204" pitchFamily="34" charset="0"/>
              </a:rPr>
              <a:t>Regular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D3F6BDF-FDA7-4467-8111-1846A8E91F22}"/>
              </a:ext>
            </a:extLst>
          </p:cNvPr>
          <p:cNvSpPr txBox="1"/>
          <p:nvPr/>
        </p:nvSpPr>
        <p:spPr>
          <a:xfrm>
            <a:off x="5172484" y="8310754"/>
            <a:ext cx="19337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>
                <a:latin typeface="Tw Cen MT Condensed Extra Bold" panose="020B0803020202020204" pitchFamily="34" charset="0"/>
              </a:rPr>
              <a:t>New Initiative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48CCC48-C3F5-484C-B721-D1AFB960CCE7}"/>
              </a:ext>
            </a:extLst>
          </p:cNvPr>
          <p:cNvSpPr txBox="1"/>
          <p:nvPr/>
        </p:nvSpPr>
        <p:spPr>
          <a:xfrm>
            <a:off x="2326620" y="5796464"/>
            <a:ext cx="19337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>
                <a:solidFill>
                  <a:schemeClr val="bg1"/>
                </a:solidFill>
                <a:latin typeface="Tw Cen MT Condensed Extra Bold" panose="020B0803020202020204" pitchFamily="34" charset="0"/>
              </a:rPr>
              <a:t>Additional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A3E474F-5308-4954-B5E1-6511251C393F}"/>
              </a:ext>
            </a:extLst>
          </p:cNvPr>
          <p:cNvSpPr/>
          <p:nvPr/>
        </p:nvSpPr>
        <p:spPr bwMode="auto">
          <a:xfrm>
            <a:off x="493486" y="899886"/>
            <a:ext cx="2902857" cy="60791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en-IN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37393AD-FDE7-43C0-8549-55BE051F87C3}"/>
              </a:ext>
            </a:extLst>
          </p:cNvPr>
          <p:cNvSpPr txBox="1"/>
          <p:nvPr/>
        </p:nvSpPr>
        <p:spPr>
          <a:xfrm>
            <a:off x="2182592" y="4082356"/>
            <a:ext cx="22685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 startAt="3"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w Cen MT" panose="020B0602020104020603" pitchFamily="34" charset="0"/>
              </a:rPr>
              <a:t>Student feedback report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0F01C0D-48B5-4353-83E8-F27145CB13D6}"/>
              </a:ext>
            </a:extLst>
          </p:cNvPr>
          <p:cNvSpPr txBox="1"/>
          <p:nvPr/>
        </p:nvSpPr>
        <p:spPr>
          <a:xfrm>
            <a:off x="2182592" y="3468969"/>
            <a:ext cx="22685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 pitchFamily="34" charset="0"/>
              </a:rPr>
              <a:t>Activity Name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C51989C-02B3-42F2-A50C-8665D3705BE0}"/>
              </a:ext>
            </a:extLst>
          </p:cNvPr>
          <p:cNvSpPr/>
          <p:nvPr/>
        </p:nvSpPr>
        <p:spPr bwMode="auto">
          <a:xfrm>
            <a:off x="4978399" y="3165616"/>
            <a:ext cx="6066971" cy="283555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en-IN"/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EE1732AC-4844-43CE-9344-36A1CA591CDA}"/>
              </a:ext>
            </a:extLst>
          </p:cNvPr>
          <p:cNvSpPr/>
          <p:nvPr/>
        </p:nvSpPr>
        <p:spPr bwMode="auto">
          <a:xfrm>
            <a:off x="5228499" y="4061078"/>
            <a:ext cx="2950301" cy="1044625"/>
          </a:xfrm>
          <a:prstGeom prst="roundRect">
            <a:avLst/>
          </a:prstGeom>
          <a:solidFill>
            <a:srgbClr val="404040"/>
          </a:soli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3200" dirty="0">
                <a:solidFill>
                  <a:schemeClr val="bg1"/>
                </a:solidFill>
                <a:latin typeface="Tw Cen MT" panose="020B0602020104020603" pitchFamily="34" charset="0"/>
              </a:rPr>
              <a:t>Status /Remarks</a:t>
            </a: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7C10B7C0-9FB2-4B52-810D-88F8AA87A359}"/>
              </a:ext>
            </a:extLst>
          </p:cNvPr>
          <p:cNvSpPr/>
          <p:nvPr/>
        </p:nvSpPr>
        <p:spPr bwMode="auto">
          <a:xfrm>
            <a:off x="5228499" y="4061077"/>
            <a:ext cx="2950301" cy="104462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3200" dirty="0">
                <a:solidFill>
                  <a:srgbClr val="C49500"/>
                </a:solidFill>
                <a:latin typeface="Tw Cen MT Condensed Extra Bold" panose="020B0803020202020204" pitchFamily="34" charset="0"/>
              </a:rPr>
              <a:t>Ongoing ▶ 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2A921FD-9939-49C3-B606-50429836CF81}"/>
              </a:ext>
            </a:extLst>
          </p:cNvPr>
          <p:cNvSpPr/>
          <p:nvPr/>
        </p:nvSpPr>
        <p:spPr bwMode="auto">
          <a:xfrm>
            <a:off x="8465730" y="3165616"/>
            <a:ext cx="2579640" cy="521063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400" dirty="0">
                <a:latin typeface="Tw Cen MT Condensed Extra Bold" panose="020B0803020202020204" pitchFamily="34" charset="0"/>
              </a:rPr>
              <a:t>Link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84652E1-15A0-4848-996C-9067DBEFFEDF}"/>
              </a:ext>
            </a:extLst>
          </p:cNvPr>
          <p:cNvSpPr/>
          <p:nvPr/>
        </p:nvSpPr>
        <p:spPr bwMode="auto">
          <a:xfrm>
            <a:off x="8465730" y="3686679"/>
            <a:ext cx="2579640" cy="231448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en-IN"/>
          </a:p>
        </p:txBody>
      </p:sp>
      <p:pic>
        <p:nvPicPr>
          <p:cNvPr id="43" name="Graphic 42" descr="Table with solid fill">
            <a:hlinkClick r:id="rId3"/>
            <a:extLst>
              <a:ext uri="{FF2B5EF4-FFF2-40B4-BE49-F238E27FC236}">
                <a16:creationId xmlns:a16="http://schemas.microsoft.com/office/drawing/2014/main" id="{C593AF7E-EB51-41FF-BB45-BCA4B69025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94935" y="3913427"/>
            <a:ext cx="1521230" cy="1521230"/>
          </a:xfrm>
          <a:prstGeom prst="rect">
            <a:avLst/>
          </a:prstGeom>
        </p:spPr>
      </p:pic>
      <p:pic>
        <p:nvPicPr>
          <p:cNvPr id="44" name="Graphic 43" descr="Right pointing backhand index with solid fill">
            <a:extLst>
              <a:ext uri="{FF2B5EF4-FFF2-40B4-BE49-F238E27FC236}">
                <a16:creationId xmlns:a16="http://schemas.microsoft.com/office/drawing/2014/main" id="{236E4C8C-C339-4E95-8DD1-9DF7ECCB1C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4396696">
            <a:off x="9719002" y="4851162"/>
            <a:ext cx="580811" cy="580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7912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25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25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8DC3B67-D677-4FBA-8C00-D839A90A40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382" y="1"/>
            <a:ext cx="1219200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27C1008-9F59-4F7C-BC8D-FDE3C2C48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 Condensed Extra Bold" panose="020B0803020202020204" pitchFamily="34" charset="0"/>
              </a:rPr>
              <a:t>HD MEETING PRESENTATION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0FCDC23-5BA3-4E62-83D6-AF8852DF509F}"/>
              </a:ext>
            </a:extLst>
          </p:cNvPr>
          <p:cNvSpPr/>
          <p:nvPr/>
        </p:nvSpPr>
        <p:spPr>
          <a:xfrm>
            <a:off x="409731" y="365125"/>
            <a:ext cx="11372538" cy="6127750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B262357-1765-4BF1-B448-2DA6F65288FB}"/>
              </a:ext>
            </a:extLst>
          </p:cNvPr>
          <p:cNvGrpSpPr/>
          <p:nvPr/>
        </p:nvGrpSpPr>
        <p:grpSpPr>
          <a:xfrm>
            <a:off x="574904" y="4025868"/>
            <a:ext cx="2145139" cy="800699"/>
            <a:chOff x="114289" y="4786638"/>
            <a:chExt cx="2145139" cy="80069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C345A99-24D0-411D-98A7-892CCCF52567}"/>
                </a:ext>
              </a:extLst>
            </p:cNvPr>
            <p:cNvSpPr txBox="1"/>
            <p:nvPr/>
          </p:nvSpPr>
          <p:spPr>
            <a:xfrm>
              <a:off x="114289" y="4786638"/>
              <a:ext cx="214513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20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Activities Calendar 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0A76C9D-0092-4B2D-889F-462AC27B8629}"/>
                </a:ext>
              </a:extLst>
            </p:cNvPr>
            <p:cNvSpPr/>
            <p:nvPr/>
          </p:nvSpPr>
          <p:spPr>
            <a:xfrm>
              <a:off x="210771" y="5218005"/>
              <a:ext cx="176731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+mn-cs"/>
                </a:rPr>
                <a:t>February,2022 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5199C9AB-DF65-4A89-A296-426933B01075}"/>
              </a:ext>
            </a:extLst>
          </p:cNvPr>
          <p:cNvGrpSpPr/>
          <p:nvPr/>
        </p:nvGrpSpPr>
        <p:grpSpPr>
          <a:xfrm>
            <a:off x="2731446" y="4025868"/>
            <a:ext cx="2409634" cy="830997"/>
            <a:chOff x="25069" y="4756340"/>
            <a:chExt cx="2409634" cy="830997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BC0EAF1-E301-41CE-944A-7951E4A918C5}"/>
                </a:ext>
              </a:extLst>
            </p:cNvPr>
            <p:cNvSpPr txBox="1"/>
            <p:nvPr/>
          </p:nvSpPr>
          <p:spPr>
            <a:xfrm>
              <a:off x="25069" y="4756340"/>
              <a:ext cx="240963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24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Planned activities 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E0C9BF7-8B7A-4AA1-A5B6-2F8DC01A060C}"/>
                </a:ext>
              </a:extLst>
            </p:cNvPr>
            <p:cNvSpPr/>
            <p:nvPr/>
          </p:nvSpPr>
          <p:spPr>
            <a:xfrm>
              <a:off x="255535" y="5218005"/>
              <a:ext cx="176731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+mn-cs"/>
                </a:rPr>
                <a:t>March,2022 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83BAC793-592C-4773-B6EC-2E4CA415A06E}"/>
              </a:ext>
            </a:extLst>
          </p:cNvPr>
          <p:cNvSpPr txBox="1"/>
          <p:nvPr/>
        </p:nvSpPr>
        <p:spPr>
          <a:xfrm>
            <a:off x="5152484" y="4025868"/>
            <a:ext cx="18821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Recent Minutes of Meeting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2885F3C-4F59-4E71-B625-FAA523D5ACAA}"/>
              </a:ext>
            </a:extLst>
          </p:cNvPr>
          <p:cNvSpPr txBox="1"/>
          <p:nvPr/>
        </p:nvSpPr>
        <p:spPr>
          <a:xfrm>
            <a:off x="7487357" y="4025868"/>
            <a:ext cx="16966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Outcome Planner Progress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900E977-D400-4948-9A1E-E5AF6B8397B6}"/>
              </a:ext>
            </a:extLst>
          </p:cNvPr>
          <p:cNvSpPr txBox="1"/>
          <p:nvPr/>
        </p:nvSpPr>
        <p:spPr>
          <a:xfrm>
            <a:off x="9721507" y="4025868"/>
            <a:ext cx="17413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Issues of discussion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34B9F7A-C10C-4A82-A08F-000418C308F9}"/>
              </a:ext>
            </a:extLst>
          </p:cNvPr>
          <p:cNvGrpSpPr/>
          <p:nvPr/>
        </p:nvGrpSpPr>
        <p:grpSpPr>
          <a:xfrm>
            <a:off x="838200" y="2451205"/>
            <a:ext cx="1433689" cy="1433689"/>
            <a:chOff x="917404" y="3350615"/>
            <a:chExt cx="1433689" cy="1433689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B36BD218-6603-4DA8-9407-013871F8AF88}"/>
                </a:ext>
              </a:extLst>
            </p:cNvPr>
            <p:cNvSpPr/>
            <p:nvPr/>
          </p:nvSpPr>
          <p:spPr>
            <a:xfrm>
              <a:off x="917404" y="3350615"/>
              <a:ext cx="1433689" cy="1433689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lumMod val="75000"/>
                    <a:shade val="30000"/>
                    <a:satMod val="115000"/>
                  </a:schemeClr>
                </a:gs>
                <a:gs pos="50000">
                  <a:schemeClr val="accent5">
                    <a:lumMod val="75000"/>
                    <a:shade val="67500"/>
                    <a:satMod val="115000"/>
                  </a:schemeClr>
                </a:gs>
                <a:gs pos="100000">
                  <a:schemeClr val="accent5">
                    <a:lumMod val="75000"/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 Medium" panose="020F0502020204030203" pitchFamily="34" charset="0"/>
                <a:ea typeface="+mn-ea"/>
                <a:cs typeface="+mn-cs"/>
              </a:endParaRPr>
            </a:p>
          </p:txBody>
        </p:sp>
        <p:pic>
          <p:nvPicPr>
            <p:cNvPr id="24" name="Graphic 38" descr="Daily calendar with solid fill">
              <a:extLst>
                <a:ext uri="{FF2B5EF4-FFF2-40B4-BE49-F238E27FC236}">
                  <a16:creationId xmlns:a16="http://schemas.microsoft.com/office/drawing/2014/main" id="{FD7E43DF-9ECE-4BB5-8064-F213918FD2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1227145" y="3618766"/>
              <a:ext cx="815770" cy="815770"/>
            </a:xfrm>
            <a:prstGeom prst="rect">
              <a:avLst/>
            </a:prstGeom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0407349-D0FD-474C-9ACF-367292CE5540}"/>
              </a:ext>
            </a:extLst>
          </p:cNvPr>
          <p:cNvGrpSpPr/>
          <p:nvPr/>
        </p:nvGrpSpPr>
        <p:grpSpPr>
          <a:xfrm>
            <a:off x="3097487" y="2451205"/>
            <a:ext cx="1433689" cy="1433689"/>
            <a:chOff x="3176691" y="3350615"/>
            <a:chExt cx="1433689" cy="1433689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06AEDC8C-9541-4D4A-A897-412D3774A156}"/>
                </a:ext>
              </a:extLst>
            </p:cNvPr>
            <p:cNvSpPr/>
            <p:nvPr/>
          </p:nvSpPr>
          <p:spPr>
            <a:xfrm>
              <a:off x="3176691" y="3350615"/>
              <a:ext cx="1433689" cy="1433689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75000"/>
                    <a:shade val="30000"/>
                    <a:satMod val="115000"/>
                  </a:schemeClr>
                </a:gs>
                <a:gs pos="50000">
                  <a:schemeClr val="accent3">
                    <a:lumMod val="75000"/>
                    <a:shade val="67500"/>
                    <a:satMod val="115000"/>
                  </a:schemeClr>
                </a:gs>
                <a:gs pos="100000">
                  <a:schemeClr val="accent3">
                    <a:lumMod val="75000"/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 Medium" panose="020F0502020204030203" pitchFamily="34" charset="0"/>
                <a:ea typeface="+mn-ea"/>
                <a:cs typeface="+mn-cs"/>
              </a:endParaRPr>
            </a:p>
          </p:txBody>
        </p:sp>
        <p:pic>
          <p:nvPicPr>
            <p:cNvPr id="27" name="Graphic 40" descr="Checklist outline">
              <a:extLst>
                <a:ext uri="{FF2B5EF4-FFF2-40B4-BE49-F238E27FC236}">
                  <a16:creationId xmlns:a16="http://schemas.microsoft.com/office/drawing/2014/main" id="{CB238A30-3F60-4885-B8D7-E8B1D357A48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3474822" y="3694358"/>
              <a:ext cx="792000" cy="792000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83DEAAA-286F-4562-9EDC-D01CB02C67F3}"/>
              </a:ext>
            </a:extLst>
          </p:cNvPr>
          <p:cNvGrpSpPr/>
          <p:nvPr/>
        </p:nvGrpSpPr>
        <p:grpSpPr>
          <a:xfrm>
            <a:off x="5356774" y="2451205"/>
            <a:ext cx="1433689" cy="1433689"/>
            <a:chOff x="5435978" y="3350615"/>
            <a:chExt cx="1433689" cy="1433689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C64B6136-1AC7-4BDF-B3C1-2DBB8A037730}"/>
                </a:ext>
              </a:extLst>
            </p:cNvPr>
            <p:cNvSpPr/>
            <p:nvPr/>
          </p:nvSpPr>
          <p:spPr>
            <a:xfrm>
              <a:off x="5435978" y="3350615"/>
              <a:ext cx="1433689" cy="1433689"/>
            </a:xfrm>
            <a:prstGeom prst="ellipse">
              <a:avLst/>
            </a:prstGeom>
            <a:gradFill flip="none" rotWithShape="1">
              <a:gsLst>
                <a:gs pos="0">
                  <a:schemeClr val="accent6">
                    <a:lumMod val="75000"/>
                    <a:shade val="30000"/>
                    <a:satMod val="115000"/>
                  </a:schemeClr>
                </a:gs>
                <a:gs pos="50000">
                  <a:schemeClr val="accent6">
                    <a:lumMod val="75000"/>
                    <a:shade val="67500"/>
                    <a:satMod val="115000"/>
                  </a:schemeClr>
                </a:gs>
                <a:gs pos="100000">
                  <a:schemeClr val="accent6">
                    <a:lumMod val="75000"/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 Medium" panose="020F0502020204030203" pitchFamily="34" charset="0"/>
                <a:ea typeface="+mn-ea"/>
                <a:cs typeface="+mn-cs"/>
              </a:endParaRPr>
            </a:p>
          </p:txBody>
        </p:sp>
        <p:pic>
          <p:nvPicPr>
            <p:cNvPr id="30" name="Graphic 42">
              <a:extLst>
                <a:ext uri="{FF2B5EF4-FFF2-40B4-BE49-F238E27FC236}">
                  <a16:creationId xmlns:a16="http://schemas.microsoft.com/office/drawing/2014/main" id="{503E3F2C-72B1-4EEF-976D-17E479AC391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940703" y="3745352"/>
              <a:ext cx="424238" cy="644214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2F99EB0-B901-46C1-A458-EAEC91429EBE}"/>
              </a:ext>
            </a:extLst>
          </p:cNvPr>
          <p:cNvGrpSpPr/>
          <p:nvPr/>
        </p:nvGrpSpPr>
        <p:grpSpPr>
          <a:xfrm>
            <a:off x="7616061" y="2451205"/>
            <a:ext cx="1433689" cy="1433689"/>
            <a:chOff x="7695265" y="3350615"/>
            <a:chExt cx="1433689" cy="1433689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39DED28A-91C4-401D-A14B-EBC3AA158CFB}"/>
                </a:ext>
              </a:extLst>
            </p:cNvPr>
            <p:cNvSpPr/>
            <p:nvPr/>
          </p:nvSpPr>
          <p:spPr>
            <a:xfrm>
              <a:off x="7695265" y="3350615"/>
              <a:ext cx="1433689" cy="1433689"/>
            </a:xfrm>
            <a:prstGeom prst="ellipse">
              <a:avLst/>
            </a:prstGeom>
            <a:gradFill flip="none" rotWithShape="1">
              <a:gsLst>
                <a:gs pos="0">
                  <a:schemeClr val="tx2">
                    <a:lumMod val="75000"/>
                    <a:shade val="30000"/>
                    <a:satMod val="115000"/>
                  </a:schemeClr>
                </a:gs>
                <a:gs pos="50000">
                  <a:schemeClr val="tx2">
                    <a:lumMod val="75000"/>
                    <a:shade val="67500"/>
                    <a:satMod val="115000"/>
                  </a:schemeClr>
                </a:gs>
                <a:gs pos="100000">
                  <a:schemeClr val="tx2">
                    <a:lumMod val="75000"/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 Medium" panose="020F0502020204030203" pitchFamily="34" charset="0"/>
                <a:ea typeface="+mn-ea"/>
                <a:cs typeface="+mn-cs"/>
              </a:endParaRPr>
            </a:p>
          </p:txBody>
        </p:sp>
        <p:pic>
          <p:nvPicPr>
            <p:cNvPr id="33" name="Graphic 44">
              <a:extLst>
                <a:ext uri="{FF2B5EF4-FFF2-40B4-BE49-F238E27FC236}">
                  <a16:creationId xmlns:a16="http://schemas.microsoft.com/office/drawing/2014/main" id="{86AE363E-189A-4F84-8A59-546DB932A71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020877" y="3744990"/>
              <a:ext cx="782464" cy="644938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39E4ACB9-12AA-4D2F-A542-8D50238E674A}"/>
              </a:ext>
            </a:extLst>
          </p:cNvPr>
          <p:cNvGrpSpPr/>
          <p:nvPr/>
        </p:nvGrpSpPr>
        <p:grpSpPr>
          <a:xfrm>
            <a:off x="9875348" y="2451205"/>
            <a:ext cx="1433689" cy="1433689"/>
            <a:chOff x="9954552" y="3350615"/>
            <a:chExt cx="1433689" cy="1433689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EA6E743A-A82A-466F-B579-D1F5C1DDE93D}"/>
                </a:ext>
              </a:extLst>
            </p:cNvPr>
            <p:cNvSpPr/>
            <p:nvPr/>
          </p:nvSpPr>
          <p:spPr>
            <a:xfrm>
              <a:off x="9954552" y="3350615"/>
              <a:ext cx="1433689" cy="1433689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50000"/>
                    <a:shade val="30000"/>
                    <a:satMod val="115000"/>
                  </a:schemeClr>
                </a:gs>
                <a:gs pos="50000">
                  <a:schemeClr val="bg2">
                    <a:lumMod val="50000"/>
                    <a:shade val="67500"/>
                    <a:satMod val="115000"/>
                  </a:schemeClr>
                </a:gs>
                <a:gs pos="100000">
                  <a:schemeClr val="bg2">
                    <a:lumMod val="50000"/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 Medium" panose="020F0502020204030203" pitchFamily="34" charset="0"/>
                <a:ea typeface="+mn-ea"/>
                <a:cs typeface="+mn-cs"/>
              </a:endParaRPr>
            </a:p>
          </p:txBody>
        </p:sp>
        <p:pic>
          <p:nvPicPr>
            <p:cNvPr id="36" name="Graphic 46" descr="Boardroom outline">
              <a:extLst>
                <a:ext uri="{FF2B5EF4-FFF2-40B4-BE49-F238E27FC236}">
                  <a16:creationId xmlns:a16="http://schemas.microsoft.com/office/drawing/2014/main" id="{63FCA41C-82D1-4B1C-8091-53A579A4C14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/>
          </p:blipFill>
          <p:spPr>
            <a:xfrm>
              <a:off x="10222703" y="3618766"/>
              <a:ext cx="900560" cy="900560"/>
            </a:xfrm>
            <a:prstGeom prst="rect">
              <a:avLst/>
            </a:prstGeom>
          </p:spPr>
        </p:pic>
      </p:grpSp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6" name="Section Zoom 5">
                <a:extLst>
                  <a:ext uri="{FF2B5EF4-FFF2-40B4-BE49-F238E27FC236}">
                    <a16:creationId xmlns:a16="http://schemas.microsoft.com/office/drawing/2014/main" id="{E7C60D88-3762-4B3F-946C-7AFE1C8CB1E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9836599"/>
                  </p:ext>
                </p:extLst>
              </p:nvPr>
            </p:nvGraphicFramePr>
            <p:xfrm>
              <a:off x="1111315" y="2823615"/>
              <a:ext cx="857525" cy="754511"/>
            </p:xfrm>
            <a:graphic>
              <a:graphicData uri="http://schemas.microsoft.com/office/powerpoint/2016/sectionzoom">
                <psez:sectionZm>
                  <psez:sectionZmObj sectionId="{CCBB37FB-A0AB-4A81-8A32-455E5CDDF962}">
                    <psez:zmPr id="{56263CC9-42B3-45C2-AD0A-D24264F4DE24}" imageType="cover" transitionDur="1000">
                      <p166:blipFill xmlns:p166="http://schemas.microsoft.com/office/powerpoint/2016/6/main"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857525" cy="754511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6" name="Section Zoom 5">
                <a:hlinkClick r:id="rId12" action="ppaction://hlinksldjump"/>
                <a:extLst>
                  <a:ext uri="{FF2B5EF4-FFF2-40B4-BE49-F238E27FC236}">
                    <a16:creationId xmlns:a16="http://schemas.microsoft.com/office/drawing/2014/main" id="{E7C60D88-3762-4B3F-946C-7AFE1C8CB1E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11315" y="2823615"/>
                <a:ext cx="857525" cy="754511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5" name="Section Zoom 14">
                <a:extLst>
                  <a:ext uri="{FF2B5EF4-FFF2-40B4-BE49-F238E27FC236}">
                    <a16:creationId xmlns:a16="http://schemas.microsoft.com/office/drawing/2014/main" id="{EE1FD05A-BAE9-4509-8435-CCACC4F8368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66446308"/>
                  </p:ext>
                </p:extLst>
              </p:nvPr>
            </p:nvGraphicFramePr>
            <p:xfrm>
              <a:off x="3448268" y="2900951"/>
              <a:ext cx="794603" cy="699148"/>
            </p:xfrm>
            <a:graphic>
              <a:graphicData uri="http://schemas.microsoft.com/office/powerpoint/2016/sectionzoom">
                <psez:sectionZm>
                  <psez:sectionZmObj sectionId="{3177473B-1258-4E9D-A8D7-9FBADB750DC1}">
                    <psez:zmPr id="{C9828B98-BC81-471C-ACEC-839DC66D33DD}" imageType="cover" transitionDur="1000">
                      <p166:blipFill xmlns:p166="http://schemas.microsoft.com/office/powerpoint/2016/6/main"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794603" cy="699148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5" name="Section Zoom 14">
                <a:hlinkClick r:id="rId14" action="ppaction://hlinksldjump"/>
                <a:extLst>
                  <a:ext uri="{FF2B5EF4-FFF2-40B4-BE49-F238E27FC236}">
                    <a16:creationId xmlns:a16="http://schemas.microsoft.com/office/drawing/2014/main" id="{EE1FD05A-BAE9-4509-8435-CCACC4F8368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48268" y="2900951"/>
                <a:ext cx="794603" cy="699148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3" name="Section Zoom 12">
                <a:extLst>
                  <a:ext uri="{FF2B5EF4-FFF2-40B4-BE49-F238E27FC236}">
                    <a16:creationId xmlns:a16="http://schemas.microsoft.com/office/drawing/2014/main" id="{1838F916-1518-488A-BA11-8818EEA4A9E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68058709"/>
                  </p:ext>
                </p:extLst>
              </p:nvPr>
            </p:nvGraphicFramePr>
            <p:xfrm>
              <a:off x="5615340" y="2845580"/>
              <a:ext cx="916555" cy="806450"/>
            </p:xfrm>
            <a:graphic>
              <a:graphicData uri="http://schemas.microsoft.com/office/powerpoint/2016/sectionzoom">
                <psez:sectionZm>
                  <psez:sectionZmObj sectionId="{81C87F57-8706-44CE-996A-74F7FC857DC6}">
                    <psez:zmPr id="{AA21B39C-4377-4810-B796-7F5A203CF311}" imageType="cover" transitionDur="1000">
                      <p166:blipFill xmlns:p166="http://schemas.microsoft.com/office/powerpoint/2016/6/main"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916555" cy="80645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3" name="Section Zoom 12">
                <a:hlinkClick r:id="rId15" action="ppaction://hlinksldjump"/>
                <a:extLst>
                  <a:ext uri="{FF2B5EF4-FFF2-40B4-BE49-F238E27FC236}">
                    <a16:creationId xmlns:a16="http://schemas.microsoft.com/office/drawing/2014/main" id="{1838F916-1518-488A-BA11-8818EEA4A9E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15340" y="2845580"/>
                <a:ext cx="916555" cy="80645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6" name="Section Zoom 15">
                <a:extLst>
                  <a:ext uri="{FF2B5EF4-FFF2-40B4-BE49-F238E27FC236}">
                    <a16:creationId xmlns:a16="http://schemas.microsoft.com/office/drawing/2014/main" id="{6DF02810-75AB-44B7-B0D5-30F3E0AF884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75053379"/>
                  </p:ext>
                </p:extLst>
              </p:nvPr>
            </p:nvGraphicFramePr>
            <p:xfrm>
              <a:off x="7899300" y="2810718"/>
              <a:ext cx="757309" cy="666334"/>
            </p:xfrm>
            <a:graphic>
              <a:graphicData uri="http://schemas.microsoft.com/office/powerpoint/2016/sectionzoom">
                <psez:sectionZm>
                  <psez:sectionZmObj sectionId="{E035DFCE-4D4E-4D95-9C0E-72B90C50A530}">
                    <psez:zmPr id="{B250864F-ABAD-418E-A736-0849570A48A8}" imageType="cover" transitionDur="1000">
                      <p166:blipFill xmlns:p166="http://schemas.microsoft.com/office/powerpoint/2016/6/main"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757309" cy="666334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6" name="Section Zoom 15">
                <a:hlinkClick r:id="rId17" action="ppaction://hlinksldjump"/>
                <a:extLst>
                  <a:ext uri="{FF2B5EF4-FFF2-40B4-BE49-F238E27FC236}">
                    <a16:creationId xmlns:a16="http://schemas.microsoft.com/office/drawing/2014/main" id="{6DF02810-75AB-44B7-B0D5-30F3E0AF884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99300" y="2810718"/>
                <a:ext cx="757309" cy="666334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>
        <mc:Choice xmlns:psez="http://schemas.microsoft.com/office/powerpoint/2016/sectionzoom" Requires="psez">
          <p:graphicFrame>
            <p:nvGraphicFramePr>
              <p:cNvPr id="19" name="Section Zoom 18">
                <a:extLst>
                  <a:ext uri="{FF2B5EF4-FFF2-40B4-BE49-F238E27FC236}">
                    <a16:creationId xmlns:a16="http://schemas.microsoft.com/office/drawing/2014/main" id="{9BAA6338-B6CE-4A01-8483-5A189A472AB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20373085"/>
                  </p:ext>
                </p:extLst>
              </p:nvPr>
            </p:nvGraphicFramePr>
            <p:xfrm>
              <a:off x="10340309" y="2921291"/>
              <a:ext cx="697642" cy="613835"/>
            </p:xfrm>
            <a:graphic>
              <a:graphicData uri="http://schemas.microsoft.com/office/powerpoint/2016/sectionzoom">
                <psez:sectionZm>
                  <psez:sectionZmObj sectionId="{4741EBBE-E61B-4611-A7D8-0B180DE827AD}">
                    <psez:zmPr id="{D3C7AF18-9195-4088-AF1A-C5A7FC01E3C3}" imageType="cover" transitionDur="1000">
                      <p166:blipFill xmlns:p166="http://schemas.microsoft.com/office/powerpoint/2016/6/main"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697642" cy="613835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>
          <p:pic>
            <p:nvPicPr>
              <p:cNvPr id="19" name="Section Zoom 18">
                <a:hlinkClick r:id="rId19" action="ppaction://hlinksldjump"/>
                <a:extLst>
                  <a:ext uri="{FF2B5EF4-FFF2-40B4-BE49-F238E27FC236}">
                    <a16:creationId xmlns:a16="http://schemas.microsoft.com/office/drawing/2014/main" id="{9BAA6338-B6CE-4A01-8483-5A189A472AB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340309" y="2921291"/>
                <a:ext cx="697642" cy="613835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523708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7CB59ABF-7E0F-4BEE-9B51-7706705AA678}"/>
              </a:ext>
            </a:extLst>
          </p:cNvPr>
          <p:cNvSpPr/>
          <p:nvPr/>
        </p:nvSpPr>
        <p:spPr>
          <a:xfrm>
            <a:off x="2103726" y="3302456"/>
            <a:ext cx="2379518" cy="242108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8" name="Rectangle: Top Corners Rounded 7">
            <a:extLst>
              <a:ext uri="{FF2B5EF4-FFF2-40B4-BE49-F238E27FC236}">
                <a16:creationId xmlns:a16="http://schemas.microsoft.com/office/drawing/2014/main" id="{2F7101FC-E81F-4B46-B2B1-B3E1BBD6B1CC}"/>
              </a:ext>
            </a:extLst>
          </p:cNvPr>
          <p:cNvSpPr/>
          <p:nvPr/>
        </p:nvSpPr>
        <p:spPr>
          <a:xfrm>
            <a:off x="1959308" y="2618508"/>
            <a:ext cx="2668354" cy="68394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9" name="Rectangle: Top Corners Rounded 8">
            <a:extLst>
              <a:ext uri="{FF2B5EF4-FFF2-40B4-BE49-F238E27FC236}">
                <a16:creationId xmlns:a16="http://schemas.microsoft.com/office/drawing/2014/main" id="{E44AD5CB-0711-4955-B0D7-607D9D6257EA}"/>
              </a:ext>
            </a:extLst>
          </p:cNvPr>
          <p:cNvSpPr/>
          <p:nvPr/>
        </p:nvSpPr>
        <p:spPr>
          <a:xfrm flipV="1">
            <a:off x="1959308" y="5723539"/>
            <a:ext cx="2668354" cy="68394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DD59E63-C9F3-46D8-BB10-803AD2085BC1}"/>
              </a:ext>
            </a:extLst>
          </p:cNvPr>
          <p:cNvSpPr/>
          <p:nvPr/>
        </p:nvSpPr>
        <p:spPr>
          <a:xfrm>
            <a:off x="2884081" y="1926694"/>
            <a:ext cx="818809" cy="818809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+mn-ea"/>
                <a:cs typeface="+mn-cs"/>
              </a:rPr>
              <a:t>3</a:t>
            </a:r>
          </a:p>
        </p:txBody>
      </p:sp>
      <p:sp>
        <p:nvSpPr>
          <p:cNvPr id="27" name="Rectangle: Top Corners Rounded 26">
            <a:extLst>
              <a:ext uri="{FF2B5EF4-FFF2-40B4-BE49-F238E27FC236}">
                <a16:creationId xmlns:a16="http://schemas.microsoft.com/office/drawing/2014/main" id="{DBF131E1-1A4B-4EA6-B1F6-59738ED4C072}"/>
              </a:ext>
            </a:extLst>
          </p:cNvPr>
          <p:cNvSpPr/>
          <p:nvPr/>
        </p:nvSpPr>
        <p:spPr>
          <a:xfrm>
            <a:off x="1982689" y="6942859"/>
            <a:ext cx="2668354" cy="68394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28" name="Rectangle: Top Corners Rounded 27">
            <a:extLst>
              <a:ext uri="{FF2B5EF4-FFF2-40B4-BE49-F238E27FC236}">
                <a16:creationId xmlns:a16="http://schemas.microsoft.com/office/drawing/2014/main" id="{7CE1ADA3-1CC3-4949-BA2A-1CA80C9CDCD6}"/>
              </a:ext>
            </a:extLst>
          </p:cNvPr>
          <p:cNvSpPr/>
          <p:nvPr/>
        </p:nvSpPr>
        <p:spPr>
          <a:xfrm flipV="1">
            <a:off x="1982689" y="7626807"/>
            <a:ext cx="2668354" cy="68394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A454129-0FD5-4990-A6B5-2630B63A2D20}"/>
              </a:ext>
            </a:extLst>
          </p:cNvPr>
          <p:cNvSpPr/>
          <p:nvPr/>
        </p:nvSpPr>
        <p:spPr>
          <a:xfrm>
            <a:off x="2907461" y="7217402"/>
            <a:ext cx="818809" cy="818809"/>
          </a:xfrm>
          <a:prstGeom prst="ellipse">
            <a:avLst/>
          </a:prstGeom>
          <a:solidFill>
            <a:srgbClr val="FFC00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+mn-ea"/>
                <a:cs typeface="+mn-cs"/>
              </a:rPr>
              <a:t>1</a:t>
            </a:r>
          </a:p>
        </p:txBody>
      </p:sp>
      <p:sp>
        <p:nvSpPr>
          <p:cNvPr id="30" name="Rectangle: Top Corners Rounded 29">
            <a:extLst>
              <a:ext uri="{FF2B5EF4-FFF2-40B4-BE49-F238E27FC236}">
                <a16:creationId xmlns:a16="http://schemas.microsoft.com/office/drawing/2014/main" id="{54B65795-F7D7-4BC1-916F-E4D959C5F0E6}"/>
              </a:ext>
            </a:extLst>
          </p:cNvPr>
          <p:cNvSpPr/>
          <p:nvPr/>
        </p:nvSpPr>
        <p:spPr>
          <a:xfrm>
            <a:off x="4805172" y="6942859"/>
            <a:ext cx="2668354" cy="68394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31" name="Rectangle: Top Corners Rounded 30">
            <a:extLst>
              <a:ext uri="{FF2B5EF4-FFF2-40B4-BE49-F238E27FC236}">
                <a16:creationId xmlns:a16="http://schemas.microsoft.com/office/drawing/2014/main" id="{6D307A94-9BAB-4DD4-B454-947E6ADF0FBF}"/>
              </a:ext>
            </a:extLst>
          </p:cNvPr>
          <p:cNvSpPr/>
          <p:nvPr/>
        </p:nvSpPr>
        <p:spPr>
          <a:xfrm flipV="1">
            <a:off x="4805172" y="7626807"/>
            <a:ext cx="2668354" cy="68394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D3AABE08-FF65-4162-93CD-341C329D374E}"/>
              </a:ext>
            </a:extLst>
          </p:cNvPr>
          <p:cNvSpPr/>
          <p:nvPr/>
        </p:nvSpPr>
        <p:spPr>
          <a:xfrm>
            <a:off x="5729944" y="7217402"/>
            <a:ext cx="818809" cy="818809"/>
          </a:xfrm>
          <a:prstGeom prst="ellipse">
            <a:avLst/>
          </a:prstGeom>
          <a:solidFill>
            <a:srgbClr val="FFC00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+mn-ea"/>
                <a:cs typeface="+mn-cs"/>
              </a:rPr>
              <a:t>2</a:t>
            </a:r>
          </a:p>
        </p:txBody>
      </p:sp>
      <p:sp>
        <p:nvSpPr>
          <p:cNvPr id="20" name="Title 14">
            <a:extLst>
              <a:ext uri="{FF2B5EF4-FFF2-40B4-BE49-F238E27FC236}">
                <a16:creationId xmlns:a16="http://schemas.microsoft.com/office/drawing/2014/main" id="{EB9DFA87-F589-43FA-9DD6-71C2CFD50B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Activities Calendar : February,2022</a:t>
            </a:r>
            <a:br>
              <a:rPr lang="en-US" dirty="0"/>
            </a:br>
            <a:r>
              <a:rPr lang="en-US" dirty="0">
                <a:solidFill>
                  <a:srgbClr val="C00000"/>
                </a:solidFill>
              </a:rPr>
              <a:t>Activity Type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1CE69FB-7E78-4E86-AFCC-2B724A8E86B0}"/>
              </a:ext>
            </a:extLst>
          </p:cNvPr>
          <p:cNvSpPr txBox="1"/>
          <p:nvPr/>
        </p:nvSpPr>
        <p:spPr>
          <a:xfrm>
            <a:off x="2350001" y="8310754"/>
            <a:ext cx="19337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>
                <a:latin typeface="Tw Cen MT Condensed Extra Bold" panose="020B0803020202020204" pitchFamily="34" charset="0"/>
              </a:rPr>
              <a:t>Regular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D3F6BDF-FDA7-4467-8111-1846A8E91F22}"/>
              </a:ext>
            </a:extLst>
          </p:cNvPr>
          <p:cNvSpPr txBox="1"/>
          <p:nvPr/>
        </p:nvSpPr>
        <p:spPr>
          <a:xfrm>
            <a:off x="5172484" y="8310754"/>
            <a:ext cx="19337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>
                <a:latin typeface="Tw Cen MT Condensed Extra Bold" panose="020B0803020202020204" pitchFamily="34" charset="0"/>
              </a:rPr>
              <a:t>New Initiative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48CCC48-C3F5-484C-B721-D1AFB960CCE7}"/>
              </a:ext>
            </a:extLst>
          </p:cNvPr>
          <p:cNvSpPr txBox="1"/>
          <p:nvPr/>
        </p:nvSpPr>
        <p:spPr>
          <a:xfrm>
            <a:off x="2326620" y="5796464"/>
            <a:ext cx="19337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>
                <a:solidFill>
                  <a:schemeClr val="bg1"/>
                </a:solidFill>
                <a:latin typeface="Tw Cen MT Condensed Extra Bold" panose="020B0803020202020204" pitchFamily="34" charset="0"/>
              </a:rPr>
              <a:t>Additional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A3E474F-5308-4954-B5E1-6511251C393F}"/>
              </a:ext>
            </a:extLst>
          </p:cNvPr>
          <p:cNvSpPr/>
          <p:nvPr/>
        </p:nvSpPr>
        <p:spPr bwMode="auto">
          <a:xfrm>
            <a:off x="493486" y="899886"/>
            <a:ext cx="2902857" cy="60791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en-IN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37393AD-FDE7-43C0-8549-55BE051F87C3}"/>
              </a:ext>
            </a:extLst>
          </p:cNvPr>
          <p:cNvSpPr txBox="1"/>
          <p:nvPr/>
        </p:nvSpPr>
        <p:spPr>
          <a:xfrm>
            <a:off x="2182592" y="4082356"/>
            <a:ext cx="2268548" cy="1400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 startAt="4"/>
              <a:tabLst/>
              <a:defRPr/>
            </a:pP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w Cen MT" panose="020B0602020104020603" pitchFamily="34" charset="0"/>
              </a:rPr>
              <a:t>Preparation of academic load of all faculty members of university for salary purpose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0F01C0D-48B5-4353-83E8-F27145CB13D6}"/>
              </a:ext>
            </a:extLst>
          </p:cNvPr>
          <p:cNvSpPr txBox="1"/>
          <p:nvPr/>
        </p:nvSpPr>
        <p:spPr>
          <a:xfrm>
            <a:off x="2182592" y="3468969"/>
            <a:ext cx="22685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 pitchFamily="34" charset="0"/>
              </a:rPr>
              <a:t>Activity Name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C51989C-02B3-42F2-A50C-8665D3705BE0}"/>
              </a:ext>
            </a:extLst>
          </p:cNvPr>
          <p:cNvSpPr/>
          <p:nvPr/>
        </p:nvSpPr>
        <p:spPr bwMode="auto">
          <a:xfrm>
            <a:off x="4978399" y="3165616"/>
            <a:ext cx="6066971" cy="283555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en-IN"/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EE1732AC-4844-43CE-9344-36A1CA591CDA}"/>
              </a:ext>
            </a:extLst>
          </p:cNvPr>
          <p:cNvSpPr/>
          <p:nvPr/>
        </p:nvSpPr>
        <p:spPr bwMode="auto">
          <a:xfrm>
            <a:off x="5228499" y="4061078"/>
            <a:ext cx="2950301" cy="1044625"/>
          </a:xfrm>
          <a:prstGeom prst="roundRect">
            <a:avLst/>
          </a:prstGeom>
          <a:solidFill>
            <a:srgbClr val="404040"/>
          </a:soli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3200" dirty="0">
                <a:solidFill>
                  <a:schemeClr val="bg1"/>
                </a:solidFill>
                <a:latin typeface="Tw Cen MT" panose="020B0602020104020603" pitchFamily="34" charset="0"/>
              </a:rPr>
              <a:t>Status /Remarks</a:t>
            </a: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7C10B7C0-9FB2-4B52-810D-88F8AA87A359}"/>
              </a:ext>
            </a:extLst>
          </p:cNvPr>
          <p:cNvSpPr/>
          <p:nvPr/>
        </p:nvSpPr>
        <p:spPr bwMode="auto">
          <a:xfrm>
            <a:off x="5228499" y="4061077"/>
            <a:ext cx="2950301" cy="104462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3200" dirty="0">
                <a:solidFill>
                  <a:srgbClr val="C49500"/>
                </a:solidFill>
                <a:latin typeface="Tw Cen MT Condensed Extra Bold" panose="020B0803020202020204" pitchFamily="34" charset="0"/>
              </a:rPr>
              <a:t>Ongoing ▶ 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2A921FD-9939-49C3-B606-50429836CF81}"/>
              </a:ext>
            </a:extLst>
          </p:cNvPr>
          <p:cNvSpPr/>
          <p:nvPr/>
        </p:nvSpPr>
        <p:spPr bwMode="auto">
          <a:xfrm>
            <a:off x="8465730" y="3165616"/>
            <a:ext cx="2579640" cy="521063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400" dirty="0">
                <a:latin typeface="Tw Cen MT Condensed Extra Bold" panose="020B0803020202020204" pitchFamily="34" charset="0"/>
              </a:rPr>
              <a:t>Link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84652E1-15A0-4848-996C-9067DBEFFEDF}"/>
              </a:ext>
            </a:extLst>
          </p:cNvPr>
          <p:cNvSpPr/>
          <p:nvPr/>
        </p:nvSpPr>
        <p:spPr bwMode="auto">
          <a:xfrm>
            <a:off x="8465730" y="3686679"/>
            <a:ext cx="2579640" cy="231448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en-IN"/>
          </a:p>
        </p:txBody>
      </p:sp>
      <p:pic>
        <p:nvPicPr>
          <p:cNvPr id="43" name="Graphic 42" descr="Table with solid fill">
            <a:hlinkClick r:id="rId3"/>
            <a:extLst>
              <a:ext uri="{FF2B5EF4-FFF2-40B4-BE49-F238E27FC236}">
                <a16:creationId xmlns:a16="http://schemas.microsoft.com/office/drawing/2014/main" id="{C593AF7E-EB51-41FF-BB45-BCA4B69025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94935" y="3913427"/>
            <a:ext cx="1521230" cy="1521230"/>
          </a:xfrm>
          <a:prstGeom prst="rect">
            <a:avLst/>
          </a:prstGeom>
        </p:spPr>
      </p:pic>
      <p:pic>
        <p:nvPicPr>
          <p:cNvPr id="44" name="Graphic 43" descr="Right pointing backhand index with solid fill">
            <a:extLst>
              <a:ext uri="{FF2B5EF4-FFF2-40B4-BE49-F238E27FC236}">
                <a16:creationId xmlns:a16="http://schemas.microsoft.com/office/drawing/2014/main" id="{236E4C8C-C339-4E95-8DD1-9DF7ECCB1C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4396696">
            <a:off x="9719002" y="4851162"/>
            <a:ext cx="580811" cy="580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640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25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25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0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7CB59ABF-7E0F-4BEE-9B51-7706705AA678}"/>
              </a:ext>
            </a:extLst>
          </p:cNvPr>
          <p:cNvSpPr/>
          <p:nvPr/>
        </p:nvSpPr>
        <p:spPr>
          <a:xfrm>
            <a:off x="2103726" y="3302456"/>
            <a:ext cx="2379518" cy="242108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8" name="Rectangle: Top Corners Rounded 7">
            <a:extLst>
              <a:ext uri="{FF2B5EF4-FFF2-40B4-BE49-F238E27FC236}">
                <a16:creationId xmlns:a16="http://schemas.microsoft.com/office/drawing/2014/main" id="{2F7101FC-E81F-4B46-B2B1-B3E1BBD6B1CC}"/>
              </a:ext>
            </a:extLst>
          </p:cNvPr>
          <p:cNvSpPr/>
          <p:nvPr/>
        </p:nvSpPr>
        <p:spPr>
          <a:xfrm>
            <a:off x="1959308" y="2618508"/>
            <a:ext cx="2668354" cy="68394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9" name="Rectangle: Top Corners Rounded 8">
            <a:extLst>
              <a:ext uri="{FF2B5EF4-FFF2-40B4-BE49-F238E27FC236}">
                <a16:creationId xmlns:a16="http://schemas.microsoft.com/office/drawing/2014/main" id="{E44AD5CB-0711-4955-B0D7-607D9D6257EA}"/>
              </a:ext>
            </a:extLst>
          </p:cNvPr>
          <p:cNvSpPr/>
          <p:nvPr/>
        </p:nvSpPr>
        <p:spPr>
          <a:xfrm flipV="1">
            <a:off x="1959308" y="5723539"/>
            <a:ext cx="2668354" cy="68394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DD59E63-C9F3-46D8-BB10-803AD2085BC1}"/>
              </a:ext>
            </a:extLst>
          </p:cNvPr>
          <p:cNvSpPr/>
          <p:nvPr/>
        </p:nvSpPr>
        <p:spPr>
          <a:xfrm>
            <a:off x="2884081" y="1926694"/>
            <a:ext cx="818809" cy="818809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+mn-ea"/>
                <a:cs typeface="+mn-cs"/>
              </a:rPr>
              <a:t>3</a:t>
            </a:r>
          </a:p>
        </p:txBody>
      </p:sp>
      <p:sp>
        <p:nvSpPr>
          <p:cNvPr id="27" name="Rectangle: Top Corners Rounded 26">
            <a:extLst>
              <a:ext uri="{FF2B5EF4-FFF2-40B4-BE49-F238E27FC236}">
                <a16:creationId xmlns:a16="http://schemas.microsoft.com/office/drawing/2014/main" id="{DBF131E1-1A4B-4EA6-B1F6-59738ED4C072}"/>
              </a:ext>
            </a:extLst>
          </p:cNvPr>
          <p:cNvSpPr/>
          <p:nvPr/>
        </p:nvSpPr>
        <p:spPr>
          <a:xfrm>
            <a:off x="1982689" y="6942859"/>
            <a:ext cx="2668354" cy="68394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28" name="Rectangle: Top Corners Rounded 27">
            <a:extLst>
              <a:ext uri="{FF2B5EF4-FFF2-40B4-BE49-F238E27FC236}">
                <a16:creationId xmlns:a16="http://schemas.microsoft.com/office/drawing/2014/main" id="{7CE1ADA3-1CC3-4949-BA2A-1CA80C9CDCD6}"/>
              </a:ext>
            </a:extLst>
          </p:cNvPr>
          <p:cNvSpPr/>
          <p:nvPr/>
        </p:nvSpPr>
        <p:spPr>
          <a:xfrm flipV="1">
            <a:off x="1982689" y="7626807"/>
            <a:ext cx="2668354" cy="68394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A454129-0FD5-4990-A6B5-2630B63A2D20}"/>
              </a:ext>
            </a:extLst>
          </p:cNvPr>
          <p:cNvSpPr/>
          <p:nvPr/>
        </p:nvSpPr>
        <p:spPr>
          <a:xfrm>
            <a:off x="2907461" y="7217402"/>
            <a:ext cx="818809" cy="818809"/>
          </a:xfrm>
          <a:prstGeom prst="ellipse">
            <a:avLst/>
          </a:prstGeom>
          <a:solidFill>
            <a:srgbClr val="FFC00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+mn-ea"/>
                <a:cs typeface="+mn-cs"/>
              </a:rPr>
              <a:t>1</a:t>
            </a:r>
          </a:p>
        </p:txBody>
      </p:sp>
      <p:sp>
        <p:nvSpPr>
          <p:cNvPr id="30" name="Rectangle: Top Corners Rounded 29">
            <a:extLst>
              <a:ext uri="{FF2B5EF4-FFF2-40B4-BE49-F238E27FC236}">
                <a16:creationId xmlns:a16="http://schemas.microsoft.com/office/drawing/2014/main" id="{54B65795-F7D7-4BC1-916F-E4D959C5F0E6}"/>
              </a:ext>
            </a:extLst>
          </p:cNvPr>
          <p:cNvSpPr/>
          <p:nvPr/>
        </p:nvSpPr>
        <p:spPr>
          <a:xfrm>
            <a:off x="4805172" y="6942859"/>
            <a:ext cx="2668354" cy="68394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31" name="Rectangle: Top Corners Rounded 30">
            <a:extLst>
              <a:ext uri="{FF2B5EF4-FFF2-40B4-BE49-F238E27FC236}">
                <a16:creationId xmlns:a16="http://schemas.microsoft.com/office/drawing/2014/main" id="{6D307A94-9BAB-4DD4-B454-947E6ADF0FBF}"/>
              </a:ext>
            </a:extLst>
          </p:cNvPr>
          <p:cNvSpPr/>
          <p:nvPr/>
        </p:nvSpPr>
        <p:spPr>
          <a:xfrm flipV="1">
            <a:off x="4805172" y="7626807"/>
            <a:ext cx="2668354" cy="68394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D3AABE08-FF65-4162-93CD-341C329D374E}"/>
              </a:ext>
            </a:extLst>
          </p:cNvPr>
          <p:cNvSpPr/>
          <p:nvPr/>
        </p:nvSpPr>
        <p:spPr>
          <a:xfrm>
            <a:off x="5729944" y="7217402"/>
            <a:ext cx="818809" cy="818809"/>
          </a:xfrm>
          <a:prstGeom prst="ellipse">
            <a:avLst/>
          </a:prstGeom>
          <a:solidFill>
            <a:srgbClr val="FFC00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+mn-ea"/>
                <a:cs typeface="+mn-cs"/>
              </a:rPr>
              <a:t>2</a:t>
            </a:r>
          </a:p>
        </p:txBody>
      </p:sp>
      <p:sp>
        <p:nvSpPr>
          <p:cNvPr id="20" name="Title 14">
            <a:extLst>
              <a:ext uri="{FF2B5EF4-FFF2-40B4-BE49-F238E27FC236}">
                <a16:creationId xmlns:a16="http://schemas.microsoft.com/office/drawing/2014/main" id="{EB9DFA87-F589-43FA-9DD6-71C2CFD50B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Activities Calendar : February,2022</a:t>
            </a:r>
            <a:br>
              <a:rPr lang="en-US" dirty="0"/>
            </a:br>
            <a:r>
              <a:rPr lang="en-US" dirty="0">
                <a:solidFill>
                  <a:srgbClr val="C00000"/>
                </a:solidFill>
              </a:rPr>
              <a:t>Activity Type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1CE69FB-7E78-4E86-AFCC-2B724A8E86B0}"/>
              </a:ext>
            </a:extLst>
          </p:cNvPr>
          <p:cNvSpPr txBox="1"/>
          <p:nvPr/>
        </p:nvSpPr>
        <p:spPr>
          <a:xfrm>
            <a:off x="2350001" y="8310754"/>
            <a:ext cx="19337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>
                <a:latin typeface="Tw Cen MT Condensed Extra Bold" panose="020B0803020202020204" pitchFamily="34" charset="0"/>
              </a:rPr>
              <a:t>Regular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D3F6BDF-FDA7-4467-8111-1846A8E91F22}"/>
              </a:ext>
            </a:extLst>
          </p:cNvPr>
          <p:cNvSpPr txBox="1"/>
          <p:nvPr/>
        </p:nvSpPr>
        <p:spPr>
          <a:xfrm>
            <a:off x="5172484" y="8310754"/>
            <a:ext cx="19337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>
                <a:latin typeface="Tw Cen MT Condensed Extra Bold" panose="020B0803020202020204" pitchFamily="34" charset="0"/>
              </a:rPr>
              <a:t>New Initiative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48CCC48-C3F5-484C-B721-D1AFB960CCE7}"/>
              </a:ext>
            </a:extLst>
          </p:cNvPr>
          <p:cNvSpPr txBox="1"/>
          <p:nvPr/>
        </p:nvSpPr>
        <p:spPr>
          <a:xfrm>
            <a:off x="2326620" y="5796464"/>
            <a:ext cx="19337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>
                <a:solidFill>
                  <a:schemeClr val="bg1"/>
                </a:solidFill>
                <a:latin typeface="Tw Cen MT Condensed Extra Bold" panose="020B0803020202020204" pitchFamily="34" charset="0"/>
              </a:rPr>
              <a:t>Additional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A3E474F-5308-4954-B5E1-6511251C393F}"/>
              </a:ext>
            </a:extLst>
          </p:cNvPr>
          <p:cNvSpPr/>
          <p:nvPr/>
        </p:nvSpPr>
        <p:spPr bwMode="auto">
          <a:xfrm>
            <a:off x="493486" y="899886"/>
            <a:ext cx="2902857" cy="60791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en-IN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37393AD-FDE7-43C0-8549-55BE051F87C3}"/>
              </a:ext>
            </a:extLst>
          </p:cNvPr>
          <p:cNvSpPr txBox="1"/>
          <p:nvPr/>
        </p:nvSpPr>
        <p:spPr>
          <a:xfrm>
            <a:off x="2182592" y="4082356"/>
            <a:ext cx="2268548" cy="1400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 startAt="5"/>
              <a:tabLst/>
              <a:defRPr/>
            </a:pP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w Cen MT" panose="020B0602020104020603" pitchFamily="34" charset="0"/>
              </a:rPr>
              <a:t>Daily report preparation and verification of offline students reporting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0F01C0D-48B5-4353-83E8-F27145CB13D6}"/>
              </a:ext>
            </a:extLst>
          </p:cNvPr>
          <p:cNvSpPr txBox="1"/>
          <p:nvPr/>
        </p:nvSpPr>
        <p:spPr>
          <a:xfrm>
            <a:off x="2182592" y="3468969"/>
            <a:ext cx="22685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 pitchFamily="34" charset="0"/>
              </a:rPr>
              <a:t>Activity Name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C51989C-02B3-42F2-A50C-8665D3705BE0}"/>
              </a:ext>
            </a:extLst>
          </p:cNvPr>
          <p:cNvSpPr/>
          <p:nvPr/>
        </p:nvSpPr>
        <p:spPr bwMode="auto">
          <a:xfrm>
            <a:off x="4978399" y="3165616"/>
            <a:ext cx="6066971" cy="283555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en-IN"/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EE1732AC-4844-43CE-9344-36A1CA591CDA}"/>
              </a:ext>
            </a:extLst>
          </p:cNvPr>
          <p:cNvSpPr/>
          <p:nvPr/>
        </p:nvSpPr>
        <p:spPr bwMode="auto">
          <a:xfrm>
            <a:off x="5228499" y="4061078"/>
            <a:ext cx="2950301" cy="1044625"/>
          </a:xfrm>
          <a:prstGeom prst="roundRect">
            <a:avLst/>
          </a:prstGeom>
          <a:solidFill>
            <a:srgbClr val="404040"/>
          </a:soli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3200" dirty="0">
                <a:solidFill>
                  <a:schemeClr val="bg1"/>
                </a:solidFill>
                <a:latin typeface="Tw Cen MT" panose="020B0602020104020603" pitchFamily="34" charset="0"/>
              </a:rPr>
              <a:t>Status /Remarks</a:t>
            </a: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7C10B7C0-9FB2-4B52-810D-88F8AA87A359}"/>
              </a:ext>
            </a:extLst>
          </p:cNvPr>
          <p:cNvSpPr/>
          <p:nvPr/>
        </p:nvSpPr>
        <p:spPr bwMode="auto">
          <a:xfrm>
            <a:off x="5228499" y="4061077"/>
            <a:ext cx="2950301" cy="104462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3200" dirty="0">
                <a:solidFill>
                  <a:srgbClr val="C49500"/>
                </a:solidFill>
                <a:latin typeface="Tw Cen MT Condensed Extra Bold" panose="020B0803020202020204" pitchFamily="34" charset="0"/>
              </a:rPr>
              <a:t>Ongoing ▶ 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2A921FD-9939-49C3-B606-50429836CF81}"/>
              </a:ext>
            </a:extLst>
          </p:cNvPr>
          <p:cNvSpPr/>
          <p:nvPr/>
        </p:nvSpPr>
        <p:spPr bwMode="auto">
          <a:xfrm>
            <a:off x="8465730" y="3165616"/>
            <a:ext cx="2579640" cy="521063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400" dirty="0">
                <a:latin typeface="Tw Cen MT Condensed Extra Bold" panose="020B0803020202020204" pitchFamily="34" charset="0"/>
              </a:rPr>
              <a:t>Link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84652E1-15A0-4848-996C-9067DBEFFEDF}"/>
              </a:ext>
            </a:extLst>
          </p:cNvPr>
          <p:cNvSpPr/>
          <p:nvPr/>
        </p:nvSpPr>
        <p:spPr bwMode="auto">
          <a:xfrm>
            <a:off x="8465730" y="3686679"/>
            <a:ext cx="2579640" cy="231448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en-IN"/>
          </a:p>
        </p:txBody>
      </p:sp>
      <p:pic>
        <p:nvPicPr>
          <p:cNvPr id="43" name="Graphic 42" descr="Table with solid fill">
            <a:hlinkClick r:id="rId3"/>
            <a:extLst>
              <a:ext uri="{FF2B5EF4-FFF2-40B4-BE49-F238E27FC236}">
                <a16:creationId xmlns:a16="http://schemas.microsoft.com/office/drawing/2014/main" id="{C593AF7E-EB51-41FF-BB45-BCA4B69025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94935" y="3913427"/>
            <a:ext cx="1521230" cy="1521230"/>
          </a:xfrm>
          <a:prstGeom prst="rect">
            <a:avLst/>
          </a:prstGeom>
        </p:spPr>
      </p:pic>
      <p:pic>
        <p:nvPicPr>
          <p:cNvPr id="44" name="Graphic 43" descr="Right pointing backhand index with solid fill">
            <a:extLst>
              <a:ext uri="{FF2B5EF4-FFF2-40B4-BE49-F238E27FC236}">
                <a16:creationId xmlns:a16="http://schemas.microsoft.com/office/drawing/2014/main" id="{236E4C8C-C339-4E95-8DD1-9DF7ECCB1C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4396696">
            <a:off x="9719002" y="4851162"/>
            <a:ext cx="580811" cy="580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3463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25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25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0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7CB59ABF-7E0F-4BEE-9B51-7706705AA678}"/>
              </a:ext>
            </a:extLst>
          </p:cNvPr>
          <p:cNvSpPr/>
          <p:nvPr/>
        </p:nvSpPr>
        <p:spPr>
          <a:xfrm>
            <a:off x="2103726" y="3302456"/>
            <a:ext cx="2379518" cy="242108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8" name="Rectangle: Top Corners Rounded 7">
            <a:extLst>
              <a:ext uri="{FF2B5EF4-FFF2-40B4-BE49-F238E27FC236}">
                <a16:creationId xmlns:a16="http://schemas.microsoft.com/office/drawing/2014/main" id="{2F7101FC-E81F-4B46-B2B1-B3E1BBD6B1CC}"/>
              </a:ext>
            </a:extLst>
          </p:cNvPr>
          <p:cNvSpPr/>
          <p:nvPr/>
        </p:nvSpPr>
        <p:spPr>
          <a:xfrm>
            <a:off x="1959308" y="2618508"/>
            <a:ext cx="2668354" cy="68394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9" name="Rectangle: Top Corners Rounded 8">
            <a:extLst>
              <a:ext uri="{FF2B5EF4-FFF2-40B4-BE49-F238E27FC236}">
                <a16:creationId xmlns:a16="http://schemas.microsoft.com/office/drawing/2014/main" id="{E44AD5CB-0711-4955-B0D7-607D9D6257EA}"/>
              </a:ext>
            </a:extLst>
          </p:cNvPr>
          <p:cNvSpPr/>
          <p:nvPr/>
        </p:nvSpPr>
        <p:spPr>
          <a:xfrm flipV="1">
            <a:off x="1959308" y="5723539"/>
            <a:ext cx="2668354" cy="68394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DD59E63-C9F3-46D8-BB10-803AD2085BC1}"/>
              </a:ext>
            </a:extLst>
          </p:cNvPr>
          <p:cNvSpPr/>
          <p:nvPr/>
        </p:nvSpPr>
        <p:spPr>
          <a:xfrm>
            <a:off x="2884081" y="1926694"/>
            <a:ext cx="818809" cy="818809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+mn-ea"/>
                <a:cs typeface="+mn-cs"/>
              </a:rPr>
              <a:t>3</a:t>
            </a:r>
          </a:p>
        </p:txBody>
      </p:sp>
      <p:sp>
        <p:nvSpPr>
          <p:cNvPr id="27" name="Rectangle: Top Corners Rounded 26">
            <a:extLst>
              <a:ext uri="{FF2B5EF4-FFF2-40B4-BE49-F238E27FC236}">
                <a16:creationId xmlns:a16="http://schemas.microsoft.com/office/drawing/2014/main" id="{DBF131E1-1A4B-4EA6-B1F6-59738ED4C072}"/>
              </a:ext>
            </a:extLst>
          </p:cNvPr>
          <p:cNvSpPr/>
          <p:nvPr/>
        </p:nvSpPr>
        <p:spPr>
          <a:xfrm>
            <a:off x="1982689" y="6942859"/>
            <a:ext cx="2668354" cy="68394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28" name="Rectangle: Top Corners Rounded 27">
            <a:extLst>
              <a:ext uri="{FF2B5EF4-FFF2-40B4-BE49-F238E27FC236}">
                <a16:creationId xmlns:a16="http://schemas.microsoft.com/office/drawing/2014/main" id="{7CE1ADA3-1CC3-4949-BA2A-1CA80C9CDCD6}"/>
              </a:ext>
            </a:extLst>
          </p:cNvPr>
          <p:cNvSpPr/>
          <p:nvPr/>
        </p:nvSpPr>
        <p:spPr>
          <a:xfrm flipV="1">
            <a:off x="1982689" y="7626807"/>
            <a:ext cx="2668354" cy="68394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A454129-0FD5-4990-A6B5-2630B63A2D20}"/>
              </a:ext>
            </a:extLst>
          </p:cNvPr>
          <p:cNvSpPr/>
          <p:nvPr/>
        </p:nvSpPr>
        <p:spPr>
          <a:xfrm>
            <a:off x="2907461" y="7217402"/>
            <a:ext cx="818809" cy="818809"/>
          </a:xfrm>
          <a:prstGeom prst="ellipse">
            <a:avLst/>
          </a:prstGeom>
          <a:solidFill>
            <a:srgbClr val="FFC00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+mn-ea"/>
                <a:cs typeface="+mn-cs"/>
              </a:rPr>
              <a:t>1</a:t>
            </a:r>
          </a:p>
        </p:txBody>
      </p:sp>
      <p:sp>
        <p:nvSpPr>
          <p:cNvPr id="30" name="Rectangle: Top Corners Rounded 29">
            <a:extLst>
              <a:ext uri="{FF2B5EF4-FFF2-40B4-BE49-F238E27FC236}">
                <a16:creationId xmlns:a16="http://schemas.microsoft.com/office/drawing/2014/main" id="{54B65795-F7D7-4BC1-916F-E4D959C5F0E6}"/>
              </a:ext>
            </a:extLst>
          </p:cNvPr>
          <p:cNvSpPr/>
          <p:nvPr/>
        </p:nvSpPr>
        <p:spPr>
          <a:xfrm>
            <a:off x="4805172" y="6942859"/>
            <a:ext cx="2668354" cy="68394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31" name="Rectangle: Top Corners Rounded 30">
            <a:extLst>
              <a:ext uri="{FF2B5EF4-FFF2-40B4-BE49-F238E27FC236}">
                <a16:creationId xmlns:a16="http://schemas.microsoft.com/office/drawing/2014/main" id="{6D307A94-9BAB-4DD4-B454-947E6ADF0FBF}"/>
              </a:ext>
            </a:extLst>
          </p:cNvPr>
          <p:cNvSpPr/>
          <p:nvPr/>
        </p:nvSpPr>
        <p:spPr>
          <a:xfrm flipV="1">
            <a:off x="4805172" y="7626807"/>
            <a:ext cx="2668354" cy="68394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D3AABE08-FF65-4162-93CD-341C329D374E}"/>
              </a:ext>
            </a:extLst>
          </p:cNvPr>
          <p:cNvSpPr/>
          <p:nvPr/>
        </p:nvSpPr>
        <p:spPr>
          <a:xfrm>
            <a:off x="5729944" y="7217402"/>
            <a:ext cx="818809" cy="818809"/>
          </a:xfrm>
          <a:prstGeom prst="ellipse">
            <a:avLst/>
          </a:prstGeom>
          <a:solidFill>
            <a:srgbClr val="FFC00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+mn-ea"/>
                <a:cs typeface="+mn-cs"/>
              </a:rPr>
              <a:t>2</a:t>
            </a:r>
          </a:p>
        </p:txBody>
      </p:sp>
      <p:sp>
        <p:nvSpPr>
          <p:cNvPr id="20" name="Title 14">
            <a:extLst>
              <a:ext uri="{FF2B5EF4-FFF2-40B4-BE49-F238E27FC236}">
                <a16:creationId xmlns:a16="http://schemas.microsoft.com/office/drawing/2014/main" id="{EB9DFA87-F589-43FA-9DD6-71C2CFD50B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Activities Calendar : February,2022</a:t>
            </a:r>
            <a:br>
              <a:rPr lang="en-US" dirty="0"/>
            </a:br>
            <a:r>
              <a:rPr lang="en-US" dirty="0">
                <a:solidFill>
                  <a:srgbClr val="C00000"/>
                </a:solidFill>
              </a:rPr>
              <a:t>Activity Type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1CE69FB-7E78-4E86-AFCC-2B724A8E86B0}"/>
              </a:ext>
            </a:extLst>
          </p:cNvPr>
          <p:cNvSpPr txBox="1"/>
          <p:nvPr/>
        </p:nvSpPr>
        <p:spPr>
          <a:xfrm>
            <a:off x="2350001" y="8310754"/>
            <a:ext cx="19337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>
                <a:latin typeface="Tw Cen MT Condensed Extra Bold" panose="020B0803020202020204" pitchFamily="34" charset="0"/>
              </a:rPr>
              <a:t>Regular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D3F6BDF-FDA7-4467-8111-1846A8E91F22}"/>
              </a:ext>
            </a:extLst>
          </p:cNvPr>
          <p:cNvSpPr txBox="1"/>
          <p:nvPr/>
        </p:nvSpPr>
        <p:spPr>
          <a:xfrm>
            <a:off x="5172484" y="8310754"/>
            <a:ext cx="19337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>
                <a:latin typeface="Tw Cen MT Condensed Extra Bold" panose="020B0803020202020204" pitchFamily="34" charset="0"/>
              </a:rPr>
              <a:t>New Initiative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48CCC48-C3F5-484C-B721-D1AFB960CCE7}"/>
              </a:ext>
            </a:extLst>
          </p:cNvPr>
          <p:cNvSpPr txBox="1"/>
          <p:nvPr/>
        </p:nvSpPr>
        <p:spPr>
          <a:xfrm>
            <a:off x="2326620" y="5796464"/>
            <a:ext cx="19337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>
                <a:solidFill>
                  <a:schemeClr val="bg1"/>
                </a:solidFill>
                <a:latin typeface="Tw Cen MT Condensed Extra Bold" panose="020B0803020202020204" pitchFamily="34" charset="0"/>
              </a:rPr>
              <a:t>Additional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A3E474F-5308-4954-B5E1-6511251C393F}"/>
              </a:ext>
            </a:extLst>
          </p:cNvPr>
          <p:cNvSpPr/>
          <p:nvPr/>
        </p:nvSpPr>
        <p:spPr bwMode="auto">
          <a:xfrm>
            <a:off x="493486" y="899886"/>
            <a:ext cx="2902857" cy="60791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en-IN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37393AD-FDE7-43C0-8549-55BE051F87C3}"/>
              </a:ext>
            </a:extLst>
          </p:cNvPr>
          <p:cNvSpPr txBox="1"/>
          <p:nvPr/>
        </p:nvSpPr>
        <p:spPr>
          <a:xfrm>
            <a:off x="2182592" y="4082356"/>
            <a:ext cx="22685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 startAt="6"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w Cen MT" panose="020B0602020104020603" pitchFamily="34" charset="0"/>
              </a:rPr>
              <a:t>Automated messages for students reporting for offline classes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0F01C0D-48B5-4353-83E8-F27145CB13D6}"/>
              </a:ext>
            </a:extLst>
          </p:cNvPr>
          <p:cNvSpPr txBox="1"/>
          <p:nvPr/>
        </p:nvSpPr>
        <p:spPr>
          <a:xfrm>
            <a:off x="2182592" y="3468969"/>
            <a:ext cx="22685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 pitchFamily="34" charset="0"/>
              </a:rPr>
              <a:t>Activity Name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C51989C-02B3-42F2-A50C-8665D3705BE0}"/>
              </a:ext>
            </a:extLst>
          </p:cNvPr>
          <p:cNvSpPr/>
          <p:nvPr/>
        </p:nvSpPr>
        <p:spPr bwMode="auto">
          <a:xfrm>
            <a:off x="4978399" y="3165616"/>
            <a:ext cx="6066971" cy="283555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en-IN"/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EE1732AC-4844-43CE-9344-36A1CA591CDA}"/>
              </a:ext>
            </a:extLst>
          </p:cNvPr>
          <p:cNvSpPr/>
          <p:nvPr/>
        </p:nvSpPr>
        <p:spPr bwMode="auto">
          <a:xfrm>
            <a:off x="5228499" y="4061078"/>
            <a:ext cx="2950301" cy="1044625"/>
          </a:xfrm>
          <a:prstGeom prst="roundRect">
            <a:avLst/>
          </a:prstGeom>
          <a:solidFill>
            <a:srgbClr val="404040"/>
          </a:soli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3200" dirty="0">
                <a:solidFill>
                  <a:schemeClr val="bg1"/>
                </a:solidFill>
                <a:latin typeface="Tw Cen MT" panose="020B0602020104020603" pitchFamily="34" charset="0"/>
              </a:rPr>
              <a:t>Status /Remarks</a:t>
            </a: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7C10B7C0-9FB2-4B52-810D-88F8AA87A359}"/>
              </a:ext>
            </a:extLst>
          </p:cNvPr>
          <p:cNvSpPr/>
          <p:nvPr/>
        </p:nvSpPr>
        <p:spPr bwMode="auto">
          <a:xfrm>
            <a:off x="5228499" y="4061077"/>
            <a:ext cx="2950301" cy="104462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3200" dirty="0">
                <a:solidFill>
                  <a:srgbClr val="C49500"/>
                </a:solidFill>
                <a:latin typeface="Tw Cen MT Condensed Extra Bold" panose="020B0803020202020204" pitchFamily="34" charset="0"/>
              </a:rPr>
              <a:t>Ongoing ▶ 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2A921FD-9939-49C3-B606-50429836CF81}"/>
              </a:ext>
            </a:extLst>
          </p:cNvPr>
          <p:cNvSpPr/>
          <p:nvPr/>
        </p:nvSpPr>
        <p:spPr bwMode="auto">
          <a:xfrm>
            <a:off x="8465730" y="3165616"/>
            <a:ext cx="2579640" cy="521063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400" dirty="0">
                <a:latin typeface="Tw Cen MT Condensed Extra Bold" panose="020B0803020202020204" pitchFamily="34" charset="0"/>
              </a:rPr>
              <a:t>Link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84652E1-15A0-4848-996C-9067DBEFFEDF}"/>
              </a:ext>
            </a:extLst>
          </p:cNvPr>
          <p:cNvSpPr/>
          <p:nvPr/>
        </p:nvSpPr>
        <p:spPr bwMode="auto">
          <a:xfrm>
            <a:off x="8465730" y="3686679"/>
            <a:ext cx="2579640" cy="231448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en-IN"/>
          </a:p>
        </p:txBody>
      </p:sp>
      <p:pic>
        <p:nvPicPr>
          <p:cNvPr id="43" name="Graphic 42" descr="Table with solid fill">
            <a:hlinkClick r:id="rId3"/>
            <a:extLst>
              <a:ext uri="{FF2B5EF4-FFF2-40B4-BE49-F238E27FC236}">
                <a16:creationId xmlns:a16="http://schemas.microsoft.com/office/drawing/2014/main" id="{C593AF7E-EB51-41FF-BB45-BCA4B69025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94935" y="3913427"/>
            <a:ext cx="1521230" cy="1521230"/>
          </a:xfrm>
          <a:prstGeom prst="rect">
            <a:avLst/>
          </a:prstGeom>
        </p:spPr>
      </p:pic>
      <p:pic>
        <p:nvPicPr>
          <p:cNvPr id="44" name="Graphic 43" descr="Right pointing backhand index with solid fill">
            <a:extLst>
              <a:ext uri="{FF2B5EF4-FFF2-40B4-BE49-F238E27FC236}">
                <a16:creationId xmlns:a16="http://schemas.microsoft.com/office/drawing/2014/main" id="{236E4C8C-C339-4E95-8DD1-9DF7ECCB1C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4396696">
            <a:off x="9719002" y="4851162"/>
            <a:ext cx="580811" cy="580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8476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25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25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0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7CB59ABF-7E0F-4BEE-9B51-7706705AA678}"/>
              </a:ext>
            </a:extLst>
          </p:cNvPr>
          <p:cNvSpPr/>
          <p:nvPr/>
        </p:nvSpPr>
        <p:spPr>
          <a:xfrm>
            <a:off x="2103726" y="3302456"/>
            <a:ext cx="2379518" cy="242108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8" name="Rectangle: Top Corners Rounded 7">
            <a:extLst>
              <a:ext uri="{FF2B5EF4-FFF2-40B4-BE49-F238E27FC236}">
                <a16:creationId xmlns:a16="http://schemas.microsoft.com/office/drawing/2014/main" id="{2F7101FC-E81F-4B46-B2B1-B3E1BBD6B1CC}"/>
              </a:ext>
            </a:extLst>
          </p:cNvPr>
          <p:cNvSpPr/>
          <p:nvPr/>
        </p:nvSpPr>
        <p:spPr>
          <a:xfrm>
            <a:off x="1959308" y="2618508"/>
            <a:ext cx="2668354" cy="68394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9" name="Rectangle: Top Corners Rounded 8">
            <a:extLst>
              <a:ext uri="{FF2B5EF4-FFF2-40B4-BE49-F238E27FC236}">
                <a16:creationId xmlns:a16="http://schemas.microsoft.com/office/drawing/2014/main" id="{E44AD5CB-0711-4955-B0D7-607D9D6257EA}"/>
              </a:ext>
            </a:extLst>
          </p:cNvPr>
          <p:cNvSpPr/>
          <p:nvPr/>
        </p:nvSpPr>
        <p:spPr>
          <a:xfrm flipV="1">
            <a:off x="1959308" y="5723539"/>
            <a:ext cx="2668354" cy="68394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DD59E63-C9F3-46D8-BB10-803AD2085BC1}"/>
              </a:ext>
            </a:extLst>
          </p:cNvPr>
          <p:cNvSpPr/>
          <p:nvPr/>
        </p:nvSpPr>
        <p:spPr>
          <a:xfrm>
            <a:off x="2884081" y="1926694"/>
            <a:ext cx="818809" cy="818809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+mn-ea"/>
                <a:cs typeface="+mn-cs"/>
              </a:rPr>
              <a:t>3</a:t>
            </a:r>
          </a:p>
        </p:txBody>
      </p:sp>
      <p:sp>
        <p:nvSpPr>
          <p:cNvPr id="27" name="Rectangle: Top Corners Rounded 26">
            <a:extLst>
              <a:ext uri="{FF2B5EF4-FFF2-40B4-BE49-F238E27FC236}">
                <a16:creationId xmlns:a16="http://schemas.microsoft.com/office/drawing/2014/main" id="{DBF131E1-1A4B-4EA6-B1F6-59738ED4C072}"/>
              </a:ext>
            </a:extLst>
          </p:cNvPr>
          <p:cNvSpPr/>
          <p:nvPr/>
        </p:nvSpPr>
        <p:spPr>
          <a:xfrm>
            <a:off x="1982689" y="6942859"/>
            <a:ext cx="2668354" cy="68394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28" name="Rectangle: Top Corners Rounded 27">
            <a:extLst>
              <a:ext uri="{FF2B5EF4-FFF2-40B4-BE49-F238E27FC236}">
                <a16:creationId xmlns:a16="http://schemas.microsoft.com/office/drawing/2014/main" id="{7CE1ADA3-1CC3-4949-BA2A-1CA80C9CDCD6}"/>
              </a:ext>
            </a:extLst>
          </p:cNvPr>
          <p:cNvSpPr/>
          <p:nvPr/>
        </p:nvSpPr>
        <p:spPr>
          <a:xfrm flipV="1">
            <a:off x="1982689" y="7626807"/>
            <a:ext cx="2668354" cy="68394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A454129-0FD5-4990-A6B5-2630B63A2D20}"/>
              </a:ext>
            </a:extLst>
          </p:cNvPr>
          <p:cNvSpPr/>
          <p:nvPr/>
        </p:nvSpPr>
        <p:spPr>
          <a:xfrm>
            <a:off x="2907461" y="7217402"/>
            <a:ext cx="818809" cy="818809"/>
          </a:xfrm>
          <a:prstGeom prst="ellipse">
            <a:avLst/>
          </a:prstGeom>
          <a:solidFill>
            <a:srgbClr val="FFC00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+mn-ea"/>
                <a:cs typeface="+mn-cs"/>
              </a:rPr>
              <a:t>1</a:t>
            </a:r>
          </a:p>
        </p:txBody>
      </p:sp>
      <p:sp>
        <p:nvSpPr>
          <p:cNvPr id="30" name="Rectangle: Top Corners Rounded 29">
            <a:extLst>
              <a:ext uri="{FF2B5EF4-FFF2-40B4-BE49-F238E27FC236}">
                <a16:creationId xmlns:a16="http://schemas.microsoft.com/office/drawing/2014/main" id="{54B65795-F7D7-4BC1-916F-E4D959C5F0E6}"/>
              </a:ext>
            </a:extLst>
          </p:cNvPr>
          <p:cNvSpPr/>
          <p:nvPr/>
        </p:nvSpPr>
        <p:spPr>
          <a:xfrm>
            <a:off x="4805172" y="6942859"/>
            <a:ext cx="2668354" cy="68394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31" name="Rectangle: Top Corners Rounded 30">
            <a:extLst>
              <a:ext uri="{FF2B5EF4-FFF2-40B4-BE49-F238E27FC236}">
                <a16:creationId xmlns:a16="http://schemas.microsoft.com/office/drawing/2014/main" id="{6D307A94-9BAB-4DD4-B454-947E6ADF0FBF}"/>
              </a:ext>
            </a:extLst>
          </p:cNvPr>
          <p:cNvSpPr/>
          <p:nvPr/>
        </p:nvSpPr>
        <p:spPr>
          <a:xfrm flipV="1">
            <a:off x="4805172" y="7626807"/>
            <a:ext cx="2668354" cy="68394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D3AABE08-FF65-4162-93CD-341C329D374E}"/>
              </a:ext>
            </a:extLst>
          </p:cNvPr>
          <p:cNvSpPr/>
          <p:nvPr/>
        </p:nvSpPr>
        <p:spPr>
          <a:xfrm>
            <a:off x="5729944" y="7217402"/>
            <a:ext cx="818809" cy="818809"/>
          </a:xfrm>
          <a:prstGeom prst="ellipse">
            <a:avLst/>
          </a:prstGeom>
          <a:solidFill>
            <a:srgbClr val="FFC00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+mn-ea"/>
                <a:cs typeface="+mn-cs"/>
              </a:rPr>
              <a:t>2</a:t>
            </a:r>
          </a:p>
        </p:txBody>
      </p:sp>
      <p:sp>
        <p:nvSpPr>
          <p:cNvPr id="20" name="Title 14">
            <a:extLst>
              <a:ext uri="{FF2B5EF4-FFF2-40B4-BE49-F238E27FC236}">
                <a16:creationId xmlns:a16="http://schemas.microsoft.com/office/drawing/2014/main" id="{EB9DFA87-F589-43FA-9DD6-71C2CFD50B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Activities Calendar : February,2022</a:t>
            </a:r>
            <a:br>
              <a:rPr lang="en-US" dirty="0"/>
            </a:br>
            <a:r>
              <a:rPr lang="en-US" dirty="0">
                <a:solidFill>
                  <a:srgbClr val="C00000"/>
                </a:solidFill>
              </a:rPr>
              <a:t>Activity Type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1CE69FB-7E78-4E86-AFCC-2B724A8E86B0}"/>
              </a:ext>
            </a:extLst>
          </p:cNvPr>
          <p:cNvSpPr txBox="1"/>
          <p:nvPr/>
        </p:nvSpPr>
        <p:spPr>
          <a:xfrm>
            <a:off x="2350001" y="8310754"/>
            <a:ext cx="19337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>
                <a:latin typeface="Tw Cen MT Condensed Extra Bold" panose="020B0803020202020204" pitchFamily="34" charset="0"/>
              </a:rPr>
              <a:t>Regular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D3F6BDF-FDA7-4467-8111-1846A8E91F22}"/>
              </a:ext>
            </a:extLst>
          </p:cNvPr>
          <p:cNvSpPr txBox="1"/>
          <p:nvPr/>
        </p:nvSpPr>
        <p:spPr>
          <a:xfrm>
            <a:off x="5172484" y="8310754"/>
            <a:ext cx="19337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>
                <a:latin typeface="Tw Cen MT Condensed Extra Bold" panose="020B0803020202020204" pitchFamily="34" charset="0"/>
              </a:rPr>
              <a:t>New Initiative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48CCC48-C3F5-484C-B721-D1AFB960CCE7}"/>
              </a:ext>
            </a:extLst>
          </p:cNvPr>
          <p:cNvSpPr txBox="1"/>
          <p:nvPr/>
        </p:nvSpPr>
        <p:spPr>
          <a:xfrm>
            <a:off x="2326620" y="5796464"/>
            <a:ext cx="19337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>
                <a:solidFill>
                  <a:schemeClr val="bg1"/>
                </a:solidFill>
                <a:latin typeface="Tw Cen MT Condensed Extra Bold" panose="020B0803020202020204" pitchFamily="34" charset="0"/>
              </a:rPr>
              <a:t>Additional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A3E474F-5308-4954-B5E1-6511251C393F}"/>
              </a:ext>
            </a:extLst>
          </p:cNvPr>
          <p:cNvSpPr/>
          <p:nvPr/>
        </p:nvSpPr>
        <p:spPr bwMode="auto">
          <a:xfrm>
            <a:off x="493486" y="899886"/>
            <a:ext cx="2902857" cy="60791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en-IN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37393AD-FDE7-43C0-8549-55BE051F87C3}"/>
              </a:ext>
            </a:extLst>
          </p:cNvPr>
          <p:cNvSpPr txBox="1"/>
          <p:nvPr/>
        </p:nvSpPr>
        <p:spPr>
          <a:xfrm>
            <a:off x="2182592" y="4082356"/>
            <a:ext cx="226854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 startAt="7"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w Cen MT" panose="020B0602020104020603" pitchFamily="34" charset="0"/>
              </a:rPr>
              <a:t>Verification of Bill Data of Online Examination and Online Classes (Monthly Basis).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0F01C0D-48B5-4353-83E8-F27145CB13D6}"/>
              </a:ext>
            </a:extLst>
          </p:cNvPr>
          <p:cNvSpPr txBox="1"/>
          <p:nvPr/>
        </p:nvSpPr>
        <p:spPr>
          <a:xfrm>
            <a:off x="2182592" y="3468969"/>
            <a:ext cx="22685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 pitchFamily="34" charset="0"/>
              </a:rPr>
              <a:t>Activity Name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C51989C-02B3-42F2-A50C-8665D3705BE0}"/>
              </a:ext>
            </a:extLst>
          </p:cNvPr>
          <p:cNvSpPr/>
          <p:nvPr/>
        </p:nvSpPr>
        <p:spPr bwMode="auto">
          <a:xfrm>
            <a:off x="4978399" y="3165616"/>
            <a:ext cx="6066971" cy="283555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en-IN"/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EE1732AC-4844-43CE-9344-36A1CA591CDA}"/>
              </a:ext>
            </a:extLst>
          </p:cNvPr>
          <p:cNvSpPr/>
          <p:nvPr/>
        </p:nvSpPr>
        <p:spPr bwMode="auto">
          <a:xfrm>
            <a:off x="5228499" y="4061078"/>
            <a:ext cx="2950301" cy="1044625"/>
          </a:xfrm>
          <a:prstGeom prst="roundRect">
            <a:avLst/>
          </a:prstGeom>
          <a:solidFill>
            <a:srgbClr val="404040"/>
          </a:soli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3200" dirty="0">
                <a:solidFill>
                  <a:schemeClr val="bg1"/>
                </a:solidFill>
                <a:latin typeface="Tw Cen MT" panose="020B0602020104020603" pitchFamily="34" charset="0"/>
              </a:rPr>
              <a:t>Status /Remarks</a:t>
            </a: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7C10B7C0-9FB2-4B52-810D-88F8AA87A359}"/>
              </a:ext>
            </a:extLst>
          </p:cNvPr>
          <p:cNvSpPr/>
          <p:nvPr/>
        </p:nvSpPr>
        <p:spPr bwMode="auto">
          <a:xfrm>
            <a:off x="5228499" y="4061077"/>
            <a:ext cx="2950301" cy="104462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3200" dirty="0">
                <a:solidFill>
                  <a:srgbClr val="C49500"/>
                </a:solidFill>
                <a:latin typeface="Tw Cen MT Condensed Extra Bold" panose="020B0803020202020204" pitchFamily="34" charset="0"/>
              </a:rPr>
              <a:t>Ongoing ▶ 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2A921FD-9939-49C3-B606-50429836CF81}"/>
              </a:ext>
            </a:extLst>
          </p:cNvPr>
          <p:cNvSpPr/>
          <p:nvPr/>
        </p:nvSpPr>
        <p:spPr bwMode="auto">
          <a:xfrm>
            <a:off x="8465730" y="3165616"/>
            <a:ext cx="2579640" cy="521063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400" dirty="0">
                <a:latin typeface="Tw Cen MT Condensed Extra Bold" panose="020B0803020202020204" pitchFamily="34" charset="0"/>
              </a:rPr>
              <a:t>Link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84652E1-15A0-4848-996C-9067DBEFFEDF}"/>
              </a:ext>
            </a:extLst>
          </p:cNvPr>
          <p:cNvSpPr/>
          <p:nvPr/>
        </p:nvSpPr>
        <p:spPr bwMode="auto">
          <a:xfrm>
            <a:off x="8465730" y="3686679"/>
            <a:ext cx="2579640" cy="231448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en-IN"/>
          </a:p>
        </p:txBody>
      </p:sp>
      <p:pic>
        <p:nvPicPr>
          <p:cNvPr id="43" name="Graphic 42" descr="Table with solid fill">
            <a:hlinkClick r:id="rId3"/>
            <a:extLst>
              <a:ext uri="{FF2B5EF4-FFF2-40B4-BE49-F238E27FC236}">
                <a16:creationId xmlns:a16="http://schemas.microsoft.com/office/drawing/2014/main" id="{C593AF7E-EB51-41FF-BB45-BCA4B69025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94935" y="3913427"/>
            <a:ext cx="1521230" cy="1521230"/>
          </a:xfrm>
          <a:prstGeom prst="rect">
            <a:avLst/>
          </a:prstGeom>
        </p:spPr>
      </p:pic>
      <p:pic>
        <p:nvPicPr>
          <p:cNvPr id="44" name="Graphic 43" descr="Right pointing backhand index with solid fill">
            <a:extLst>
              <a:ext uri="{FF2B5EF4-FFF2-40B4-BE49-F238E27FC236}">
                <a16:creationId xmlns:a16="http://schemas.microsoft.com/office/drawing/2014/main" id="{236E4C8C-C339-4E95-8DD1-9DF7ECCB1C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4396696">
            <a:off x="9719002" y="4851162"/>
            <a:ext cx="580811" cy="580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4007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25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25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0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5DDCB2-BD8E-4B1A-A1C0-2032B3CFE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IN" sz="4000" dirty="0">
                <a:latin typeface="Tw Cen MT Condensed Extra Bold" panose="020B0803020202020204" pitchFamily="34" charset="0"/>
              </a:rPr>
              <a:t>Activities Calendar : March,2022</a:t>
            </a:r>
            <a:br>
              <a:rPr lang="en-IN" sz="4000" dirty="0">
                <a:latin typeface="Tw Cen MT Condensed Extra Bold" panose="020B0803020202020204" pitchFamily="34" charset="0"/>
              </a:rPr>
            </a:br>
            <a:r>
              <a:rPr lang="en-IN" sz="4000" dirty="0">
                <a:solidFill>
                  <a:srgbClr val="FF0000"/>
                </a:solidFill>
                <a:latin typeface="Tw Cen MT Condensed Extra Bold" panose="020B0803020202020204" pitchFamily="34" charset="0"/>
              </a:rPr>
              <a:t>Activity Type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F83BE66-E8A3-45A1-8F05-35AC76F1DB39}"/>
              </a:ext>
            </a:extLst>
          </p:cNvPr>
          <p:cNvGrpSpPr/>
          <p:nvPr/>
        </p:nvGrpSpPr>
        <p:grpSpPr>
          <a:xfrm rot="5400000">
            <a:off x="-764541" y="4119117"/>
            <a:ext cx="4210239" cy="571500"/>
            <a:chOff x="4153534" y="2199260"/>
            <a:chExt cx="4697730" cy="762000"/>
          </a:xfrm>
        </p:grpSpPr>
        <p:sp>
          <p:nvSpPr>
            <p:cNvPr id="16" name="Rectangle: Top Corners Rounded 15">
              <a:extLst>
                <a:ext uri="{FF2B5EF4-FFF2-40B4-BE49-F238E27FC236}">
                  <a16:creationId xmlns:a16="http://schemas.microsoft.com/office/drawing/2014/main" id="{B499A591-C0F1-43C3-A294-4DE721406952}"/>
                </a:ext>
              </a:extLst>
            </p:cNvPr>
            <p:cNvSpPr/>
            <p:nvPr/>
          </p:nvSpPr>
          <p:spPr>
            <a:xfrm>
              <a:off x="4153534" y="2199260"/>
              <a:ext cx="4697730" cy="762000"/>
            </a:xfrm>
            <a:prstGeom prst="round2Same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900"/>
              <a:endParaRPr lang="en-IN" sz="135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E7A54E3-0EE7-4D03-AE70-CEF7DC9C83FE}"/>
                </a:ext>
              </a:extLst>
            </p:cNvPr>
            <p:cNvSpPr txBox="1"/>
            <p:nvPr/>
          </p:nvSpPr>
          <p:spPr>
            <a:xfrm>
              <a:off x="5607654" y="2303258"/>
              <a:ext cx="1789490" cy="553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342900"/>
              <a:r>
                <a:rPr lang="en-IN" sz="2100" dirty="0">
                  <a:solidFill>
                    <a:prstClr val="white"/>
                  </a:solidFill>
                  <a:latin typeface="Bahnschrift" panose="020B0502040204020203" pitchFamily="34" charset="0"/>
                </a:rPr>
                <a:t>Regular</a:t>
              </a:r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52168D96-4DC5-4248-B1D2-CD7091E79EE5}"/>
              </a:ext>
            </a:extLst>
          </p:cNvPr>
          <p:cNvSpPr/>
          <p:nvPr/>
        </p:nvSpPr>
        <p:spPr>
          <a:xfrm>
            <a:off x="-10126909" y="1739829"/>
            <a:ext cx="11181737" cy="4962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101600" dist="88900" dir="18900000" sx="101000" sy="101000" algn="bl" rotWithShape="0">
              <a:prstClr val="black">
                <a:alpha val="4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endParaRPr lang="en-IN" sz="1350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05A8027-6A2A-474C-9F22-5A1EBFFCA71E}"/>
              </a:ext>
            </a:extLst>
          </p:cNvPr>
          <p:cNvGrpSpPr/>
          <p:nvPr/>
        </p:nvGrpSpPr>
        <p:grpSpPr>
          <a:xfrm rot="5400000">
            <a:off x="-1573515" y="4145505"/>
            <a:ext cx="4251930" cy="571500"/>
            <a:chOff x="4153534" y="2199260"/>
            <a:chExt cx="4697730" cy="762000"/>
          </a:xfrm>
        </p:grpSpPr>
        <p:sp>
          <p:nvSpPr>
            <p:cNvPr id="21" name="Rectangle: Top Corners Rounded 20">
              <a:extLst>
                <a:ext uri="{FF2B5EF4-FFF2-40B4-BE49-F238E27FC236}">
                  <a16:creationId xmlns:a16="http://schemas.microsoft.com/office/drawing/2014/main" id="{E329318A-B7F0-4279-BDCE-1DFBA69B734A}"/>
                </a:ext>
              </a:extLst>
            </p:cNvPr>
            <p:cNvSpPr/>
            <p:nvPr/>
          </p:nvSpPr>
          <p:spPr>
            <a:xfrm>
              <a:off x="4153534" y="2199260"/>
              <a:ext cx="4697730" cy="762000"/>
            </a:xfrm>
            <a:prstGeom prst="round2SameRect">
              <a:avLst/>
            </a:prstGeom>
            <a:solidFill>
              <a:srgbClr val="36A8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900"/>
              <a:endParaRPr lang="en-IN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494447D-D787-4F71-A0C7-DB65D457B083}"/>
                </a:ext>
              </a:extLst>
            </p:cNvPr>
            <p:cNvSpPr txBox="1"/>
            <p:nvPr/>
          </p:nvSpPr>
          <p:spPr>
            <a:xfrm>
              <a:off x="4622803" y="2269503"/>
              <a:ext cx="3759195" cy="553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342900"/>
              <a:r>
                <a:rPr lang="en-IN" sz="2100" dirty="0">
                  <a:solidFill>
                    <a:prstClr val="white"/>
                  </a:solidFill>
                  <a:latin typeface="Bahnschrift" panose="020B0502040204020203" pitchFamily="34" charset="0"/>
                </a:rPr>
                <a:t>New Activities</a:t>
              </a:r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B9D12244-D97F-44DC-96E1-F663EA8CDA05}"/>
              </a:ext>
            </a:extLst>
          </p:cNvPr>
          <p:cNvSpPr/>
          <p:nvPr/>
        </p:nvSpPr>
        <p:spPr>
          <a:xfrm>
            <a:off x="-7641656" y="1739828"/>
            <a:ext cx="7909906" cy="5011737"/>
          </a:xfrm>
          <a:prstGeom prst="rect">
            <a:avLst/>
          </a:prstGeom>
          <a:solidFill>
            <a:srgbClr val="B4E6CE"/>
          </a:solidFill>
          <a:ln>
            <a:noFill/>
          </a:ln>
          <a:effectLst>
            <a:outerShdw blurRad="101600" dist="88900" dir="18900000" sx="101000" sy="101000" algn="bl" rotWithShape="0">
              <a:prstClr val="black">
                <a:alpha val="4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endParaRPr lang="en-IN" sz="1350">
              <a:solidFill>
                <a:prstClr val="whit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5493261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5DDCB2-BD8E-4B1A-A1C0-2032B3CFE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IN" sz="4000" dirty="0">
                <a:latin typeface="Tw Cen MT Condensed Extra Bold" panose="020B0803020202020204" pitchFamily="34" charset="0"/>
              </a:rPr>
              <a:t>Activities Calendar : March,2022</a:t>
            </a:r>
            <a:br>
              <a:rPr lang="en-IN" sz="4000" dirty="0">
                <a:latin typeface="Tw Cen MT Condensed Extra Bold" panose="020B0803020202020204" pitchFamily="34" charset="0"/>
              </a:rPr>
            </a:br>
            <a:r>
              <a:rPr lang="en-IN" sz="4000" dirty="0">
                <a:solidFill>
                  <a:srgbClr val="FF0000"/>
                </a:solidFill>
                <a:latin typeface="Tw Cen MT Condensed Extra Bold" panose="020B0803020202020204" pitchFamily="34" charset="0"/>
              </a:rPr>
              <a:t>Activity Type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F83BE66-E8A3-45A1-8F05-35AC76F1DB39}"/>
              </a:ext>
            </a:extLst>
          </p:cNvPr>
          <p:cNvGrpSpPr/>
          <p:nvPr/>
        </p:nvGrpSpPr>
        <p:grpSpPr>
          <a:xfrm rot="5400000">
            <a:off x="9447388" y="4032075"/>
            <a:ext cx="4210239" cy="745584"/>
            <a:chOff x="4153534" y="2199260"/>
            <a:chExt cx="4697730" cy="762000"/>
          </a:xfrm>
        </p:grpSpPr>
        <p:sp>
          <p:nvSpPr>
            <p:cNvPr id="16" name="Rectangle: Top Corners Rounded 15">
              <a:extLst>
                <a:ext uri="{FF2B5EF4-FFF2-40B4-BE49-F238E27FC236}">
                  <a16:creationId xmlns:a16="http://schemas.microsoft.com/office/drawing/2014/main" id="{B499A591-C0F1-43C3-A294-4DE721406952}"/>
                </a:ext>
              </a:extLst>
            </p:cNvPr>
            <p:cNvSpPr/>
            <p:nvPr/>
          </p:nvSpPr>
          <p:spPr>
            <a:xfrm>
              <a:off x="4153534" y="2199260"/>
              <a:ext cx="4697730" cy="762000"/>
            </a:xfrm>
            <a:prstGeom prst="round2Same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900"/>
              <a:endParaRPr lang="en-IN" sz="135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E7A54E3-0EE7-4D03-AE70-CEF7DC9C83FE}"/>
                </a:ext>
              </a:extLst>
            </p:cNvPr>
            <p:cNvSpPr txBox="1"/>
            <p:nvPr/>
          </p:nvSpPr>
          <p:spPr>
            <a:xfrm>
              <a:off x="5607654" y="2303258"/>
              <a:ext cx="1789490" cy="553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342900"/>
              <a:r>
                <a:rPr lang="en-IN" sz="2100" dirty="0">
                  <a:solidFill>
                    <a:prstClr val="white"/>
                  </a:solidFill>
                  <a:latin typeface="Bahnschrift" panose="020B0502040204020203" pitchFamily="34" charset="0"/>
                </a:rPr>
                <a:t>Regular</a:t>
              </a: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9CC5FFB5-A561-480F-8AE4-BA41CCA7DD55}"/>
              </a:ext>
            </a:extLst>
          </p:cNvPr>
          <p:cNvSpPr/>
          <p:nvPr/>
        </p:nvSpPr>
        <p:spPr>
          <a:xfrm>
            <a:off x="0" y="1739829"/>
            <a:ext cx="11181737" cy="4962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101600" dist="88900" dir="18900000" sx="101000" sy="101000" algn="bl" rotWithShape="0">
              <a:prstClr val="black">
                <a:alpha val="4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endParaRPr lang="en-IN" sz="1350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05A8027-6A2A-474C-9F22-5A1EBFFCA71E}"/>
              </a:ext>
            </a:extLst>
          </p:cNvPr>
          <p:cNvGrpSpPr/>
          <p:nvPr/>
        </p:nvGrpSpPr>
        <p:grpSpPr>
          <a:xfrm rot="5400000">
            <a:off x="-1573515" y="4145505"/>
            <a:ext cx="4251930" cy="571500"/>
            <a:chOff x="4153534" y="2199260"/>
            <a:chExt cx="4697730" cy="762000"/>
          </a:xfrm>
        </p:grpSpPr>
        <p:sp>
          <p:nvSpPr>
            <p:cNvPr id="21" name="Rectangle: Top Corners Rounded 20">
              <a:extLst>
                <a:ext uri="{FF2B5EF4-FFF2-40B4-BE49-F238E27FC236}">
                  <a16:creationId xmlns:a16="http://schemas.microsoft.com/office/drawing/2014/main" id="{E329318A-B7F0-4279-BDCE-1DFBA69B734A}"/>
                </a:ext>
              </a:extLst>
            </p:cNvPr>
            <p:cNvSpPr/>
            <p:nvPr/>
          </p:nvSpPr>
          <p:spPr>
            <a:xfrm>
              <a:off x="4153534" y="2199260"/>
              <a:ext cx="4697730" cy="762000"/>
            </a:xfrm>
            <a:prstGeom prst="round2SameRect">
              <a:avLst/>
            </a:prstGeom>
            <a:solidFill>
              <a:srgbClr val="36A8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900"/>
              <a:endParaRPr lang="en-IN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494447D-D787-4F71-A0C7-DB65D457B083}"/>
                </a:ext>
              </a:extLst>
            </p:cNvPr>
            <p:cNvSpPr txBox="1"/>
            <p:nvPr/>
          </p:nvSpPr>
          <p:spPr>
            <a:xfrm>
              <a:off x="4622803" y="2269503"/>
              <a:ext cx="3759195" cy="553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342900"/>
              <a:r>
                <a:rPr lang="en-IN" sz="2100" dirty="0">
                  <a:solidFill>
                    <a:prstClr val="white"/>
                  </a:solidFill>
                  <a:latin typeface="Bahnschrift" panose="020B0502040204020203" pitchFamily="34" charset="0"/>
                </a:rPr>
                <a:t>New Activities</a:t>
              </a:r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B9D12244-D97F-44DC-96E1-F663EA8CDA05}"/>
              </a:ext>
            </a:extLst>
          </p:cNvPr>
          <p:cNvSpPr/>
          <p:nvPr/>
        </p:nvSpPr>
        <p:spPr>
          <a:xfrm>
            <a:off x="-7641656" y="1739828"/>
            <a:ext cx="7909906" cy="5011737"/>
          </a:xfrm>
          <a:prstGeom prst="rect">
            <a:avLst/>
          </a:prstGeom>
          <a:solidFill>
            <a:srgbClr val="B4E6CE"/>
          </a:solidFill>
          <a:ln>
            <a:noFill/>
          </a:ln>
          <a:effectLst>
            <a:outerShdw blurRad="101600" dist="88900" dir="18900000" sx="101000" sy="101000" algn="bl" rotWithShape="0">
              <a:prstClr val="black">
                <a:alpha val="4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endParaRPr lang="en-IN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A03C61FD-FED5-4112-9A3C-F4DEB3107E93}"/>
              </a:ext>
            </a:extLst>
          </p:cNvPr>
          <p:cNvSpPr/>
          <p:nvPr/>
        </p:nvSpPr>
        <p:spPr>
          <a:xfrm>
            <a:off x="1013704" y="2503152"/>
            <a:ext cx="1863113" cy="1117867"/>
          </a:xfrm>
          <a:custGeom>
            <a:avLst/>
            <a:gdLst>
              <a:gd name="connsiteX0" fmla="*/ 0 w 1863113"/>
              <a:gd name="connsiteY0" fmla="*/ 0 h 1117867"/>
              <a:gd name="connsiteX1" fmla="*/ 1863113 w 1863113"/>
              <a:gd name="connsiteY1" fmla="*/ 0 h 1117867"/>
              <a:gd name="connsiteX2" fmla="*/ 1863113 w 1863113"/>
              <a:gd name="connsiteY2" fmla="*/ 1117867 h 1117867"/>
              <a:gd name="connsiteX3" fmla="*/ 0 w 1863113"/>
              <a:gd name="connsiteY3" fmla="*/ 1117867 h 1117867"/>
              <a:gd name="connsiteX4" fmla="*/ 0 w 1863113"/>
              <a:gd name="connsiteY4" fmla="*/ 0 h 1117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3113" h="1117867">
                <a:moveTo>
                  <a:pt x="0" y="0"/>
                </a:moveTo>
                <a:lnTo>
                  <a:pt x="1863113" y="0"/>
                </a:lnTo>
                <a:lnTo>
                  <a:pt x="1863113" y="1117867"/>
                </a:lnTo>
                <a:lnTo>
                  <a:pt x="0" y="111786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alpha val="90000"/>
              <a:hueOff val="0"/>
              <a:satOff val="0"/>
              <a:lumOff val="0"/>
              <a:alphaOff val="0"/>
            </a:schemeClr>
          </a:fillRef>
          <a:effectRef idx="3">
            <a:schemeClr val="accen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0960" tIns="60960" rIns="60960" bIns="60960" numCol="1" spcCol="1270" anchor="ctr" anchorCtr="0">
            <a:noAutofit/>
          </a:bodyPr>
          <a:lstStyle/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600" kern="1200" dirty="0">
                <a:latin typeface="Tw Cen MT Condensed Extra Bold" panose="020B0803020202020204" pitchFamily="34" charset="0"/>
              </a:rPr>
              <a:t>Schedule and Conduct of Engineering Minor sessions</a:t>
            </a:r>
            <a:endParaRPr lang="en-IN" sz="1600" kern="1200" dirty="0">
              <a:latin typeface="Tw Cen MT Condensed Extra Bold" panose="020B0803020202020204" pitchFamily="34" charset="0"/>
            </a:endParaRP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08D8ADCF-2247-4B43-9A95-819645CAC767}"/>
              </a:ext>
            </a:extLst>
          </p:cNvPr>
          <p:cNvSpPr/>
          <p:nvPr/>
        </p:nvSpPr>
        <p:spPr>
          <a:xfrm>
            <a:off x="3063128" y="2503152"/>
            <a:ext cx="1863113" cy="1117867"/>
          </a:xfrm>
          <a:custGeom>
            <a:avLst/>
            <a:gdLst>
              <a:gd name="connsiteX0" fmla="*/ 0 w 1863113"/>
              <a:gd name="connsiteY0" fmla="*/ 0 h 1117867"/>
              <a:gd name="connsiteX1" fmla="*/ 1863113 w 1863113"/>
              <a:gd name="connsiteY1" fmla="*/ 0 h 1117867"/>
              <a:gd name="connsiteX2" fmla="*/ 1863113 w 1863113"/>
              <a:gd name="connsiteY2" fmla="*/ 1117867 h 1117867"/>
              <a:gd name="connsiteX3" fmla="*/ 0 w 1863113"/>
              <a:gd name="connsiteY3" fmla="*/ 1117867 h 1117867"/>
              <a:gd name="connsiteX4" fmla="*/ 0 w 1863113"/>
              <a:gd name="connsiteY4" fmla="*/ 0 h 1117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3113" h="1117867">
                <a:moveTo>
                  <a:pt x="0" y="0"/>
                </a:moveTo>
                <a:lnTo>
                  <a:pt x="1863113" y="0"/>
                </a:lnTo>
                <a:lnTo>
                  <a:pt x="1863113" y="1117867"/>
                </a:lnTo>
                <a:lnTo>
                  <a:pt x="0" y="111786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alpha val="90000"/>
              <a:hueOff val="0"/>
              <a:satOff val="0"/>
              <a:lumOff val="0"/>
              <a:alphaOff val="-2857"/>
            </a:schemeClr>
          </a:fillRef>
          <a:effectRef idx="3">
            <a:schemeClr val="accent1">
              <a:alpha val="90000"/>
              <a:hueOff val="0"/>
              <a:satOff val="0"/>
              <a:lumOff val="0"/>
              <a:alphaOff val="-2857"/>
            </a:schemeClr>
          </a:effectRef>
          <a:fontRef idx="minor">
            <a:schemeClr val="lt1"/>
          </a:fontRef>
        </p:style>
        <p:txBody>
          <a:bodyPr spcFirstLastPara="0" vert="horz" wrap="square" lIns="60960" tIns="60960" rIns="60960" bIns="60960" numCol="1" spcCol="1270" anchor="ctr" anchorCtr="0">
            <a:noAutofit/>
          </a:bodyPr>
          <a:lstStyle/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600" kern="1200" dirty="0">
                <a:latin typeface="Tw Cen MT Condensed Extra Bold" panose="020B0803020202020204" pitchFamily="34" charset="0"/>
              </a:rPr>
              <a:t>Conduct of polling for Engineering Minor </a:t>
            </a:r>
            <a:endParaRPr lang="en-IN" sz="1600" kern="1200" dirty="0">
              <a:latin typeface="Tw Cen MT Condensed Extra Bold" panose="020B0803020202020204" pitchFamily="34" charset="0"/>
            </a:endParaRP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7F32AD19-03D1-46C8-9E85-F2DC7A1C9906}"/>
              </a:ext>
            </a:extLst>
          </p:cNvPr>
          <p:cNvSpPr/>
          <p:nvPr/>
        </p:nvSpPr>
        <p:spPr>
          <a:xfrm>
            <a:off x="5112553" y="2503152"/>
            <a:ext cx="1863113" cy="1117867"/>
          </a:xfrm>
          <a:custGeom>
            <a:avLst/>
            <a:gdLst>
              <a:gd name="connsiteX0" fmla="*/ 0 w 1863113"/>
              <a:gd name="connsiteY0" fmla="*/ 0 h 1117867"/>
              <a:gd name="connsiteX1" fmla="*/ 1863113 w 1863113"/>
              <a:gd name="connsiteY1" fmla="*/ 0 h 1117867"/>
              <a:gd name="connsiteX2" fmla="*/ 1863113 w 1863113"/>
              <a:gd name="connsiteY2" fmla="*/ 1117867 h 1117867"/>
              <a:gd name="connsiteX3" fmla="*/ 0 w 1863113"/>
              <a:gd name="connsiteY3" fmla="*/ 1117867 h 1117867"/>
              <a:gd name="connsiteX4" fmla="*/ 0 w 1863113"/>
              <a:gd name="connsiteY4" fmla="*/ 0 h 1117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3113" h="1117867">
                <a:moveTo>
                  <a:pt x="0" y="0"/>
                </a:moveTo>
                <a:lnTo>
                  <a:pt x="1863113" y="0"/>
                </a:lnTo>
                <a:lnTo>
                  <a:pt x="1863113" y="1117867"/>
                </a:lnTo>
                <a:lnTo>
                  <a:pt x="0" y="111786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alpha val="90000"/>
              <a:hueOff val="0"/>
              <a:satOff val="0"/>
              <a:lumOff val="0"/>
              <a:alphaOff val="-5714"/>
            </a:schemeClr>
          </a:fillRef>
          <a:effectRef idx="3">
            <a:schemeClr val="accent1">
              <a:alpha val="90000"/>
              <a:hueOff val="0"/>
              <a:satOff val="0"/>
              <a:lumOff val="0"/>
              <a:alphaOff val="-5714"/>
            </a:schemeClr>
          </a:effectRef>
          <a:fontRef idx="minor">
            <a:schemeClr val="lt1"/>
          </a:fontRef>
        </p:style>
        <p:txBody>
          <a:bodyPr spcFirstLastPara="0" vert="horz" wrap="square" lIns="60960" tIns="60960" rIns="60960" bIns="60960" numCol="1" spcCol="1270" anchor="ctr" anchorCtr="0">
            <a:noAutofit/>
          </a:bodyPr>
          <a:lstStyle/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600" kern="1200" dirty="0">
                <a:latin typeface="Tw Cen MT Condensed Extra Bold" panose="020B0803020202020204" pitchFamily="34" charset="0"/>
              </a:rPr>
              <a:t>RMS handling regarding academic operations</a:t>
            </a:r>
            <a:endParaRPr lang="en-IN" sz="1600" kern="1200" dirty="0">
              <a:latin typeface="Tw Cen MT Condensed Extra Bold" panose="020B0803020202020204" pitchFamily="34" charset="0"/>
            </a:endParaRPr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16C5BDB0-9BE8-4F57-B6F4-F272FE211BDE}"/>
              </a:ext>
            </a:extLst>
          </p:cNvPr>
          <p:cNvSpPr/>
          <p:nvPr/>
        </p:nvSpPr>
        <p:spPr>
          <a:xfrm>
            <a:off x="7161977" y="2503152"/>
            <a:ext cx="1863113" cy="1117867"/>
          </a:xfrm>
          <a:custGeom>
            <a:avLst/>
            <a:gdLst>
              <a:gd name="connsiteX0" fmla="*/ 0 w 1863113"/>
              <a:gd name="connsiteY0" fmla="*/ 0 h 1117867"/>
              <a:gd name="connsiteX1" fmla="*/ 1863113 w 1863113"/>
              <a:gd name="connsiteY1" fmla="*/ 0 h 1117867"/>
              <a:gd name="connsiteX2" fmla="*/ 1863113 w 1863113"/>
              <a:gd name="connsiteY2" fmla="*/ 1117867 h 1117867"/>
              <a:gd name="connsiteX3" fmla="*/ 0 w 1863113"/>
              <a:gd name="connsiteY3" fmla="*/ 1117867 h 1117867"/>
              <a:gd name="connsiteX4" fmla="*/ 0 w 1863113"/>
              <a:gd name="connsiteY4" fmla="*/ 0 h 1117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3113" h="1117867">
                <a:moveTo>
                  <a:pt x="0" y="0"/>
                </a:moveTo>
                <a:lnTo>
                  <a:pt x="1863113" y="0"/>
                </a:lnTo>
                <a:lnTo>
                  <a:pt x="1863113" y="1117867"/>
                </a:lnTo>
                <a:lnTo>
                  <a:pt x="0" y="111786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alpha val="90000"/>
              <a:hueOff val="0"/>
              <a:satOff val="0"/>
              <a:lumOff val="0"/>
              <a:alphaOff val="-8571"/>
            </a:schemeClr>
          </a:fillRef>
          <a:effectRef idx="3">
            <a:schemeClr val="accent1">
              <a:alpha val="90000"/>
              <a:hueOff val="0"/>
              <a:satOff val="0"/>
              <a:lumOff val="0"/>
              <a:alphaOff val="-8571"/>
            </a:schemeClr>
          </a:effectRef>
          <a:fontRef idx="minor">
            <a:schemeClr val="lt1"/>
          </a:fontRef>
        </p:style>
        <p:txBody>
          <a:bodyPr spcFirstLastPara="0" vert="horz" wrap="square" lIns="60960" tIns="60960" rIns="60960" bIns="60960" numCol="1" spcCol="1270" anchor="ctr" anchorCtr="0">
            <a:noAutofit/>
          </a:bodyPr>
          <a:lstStyle/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600" kern="1200" dirty="0">
                <a:latin typeface="Tw Cen MT Condensed Extra Bold" panose="020B0803020202020204" pitchFamily="34" charset="0"/>
              </a:rPr>
              <a:t>Preparation of various reports for the academic load of faculty members for session 21222</a:t>
            </a:r>
            <a:endParaRPr lang="en-IN" sz="1600" kern="1200" dirty="0">
              <a:latin typeface="Tw Cen MT Condensed Extra Bold" panose="020B0803020202020204" pitchFamily="34" charset="0"/>
            </a:endParaRP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430DEAB0-E10E-44FC-AD2B-4DB835DB66E3}"/>
              </a:ext>
            </a:extLst>
          </p:cNvPr>
          <p:cNvSpPr/>
          <p:nvPr/>
        </p:nvSpPr>
        <p:spPr>
          <a:xfrm>
            <a:off x="9211402" y="2503152"/>
            <a:ext cx="1863113" cy="1117867"/>
          </a:xfrm>
          <a:custGeom>
            <a:avLst/>
            <a:gdLst>
              <a:gd name="connsiteX0" fmla="*/ 0 w 1863113"/>
              <a:gd name="connsiteY0" fmla="*/ 0 h 1117867"/>
              <a:gd name="connsiteX1" fmla="*/ 1863113 w 1863113"/>
              <a:gd name="connsiteY1" fmla="*/ 0 h 1117867"/>
              <a:gd name="connsiteX2" fmla="*/ 1863113 w 1863113"/>
              <a:gd name="connsiteY2" fmla="*/ 1117867 h 1117867"/>
              <a:gd name="connsiteX3" fmla="*/ 0 w 1863113"/>
              <a:gd name="connsiteY3" fmla="*/ 1117867 h 1117867"/>
              <a:gd name="connsiteX4" fmla="*/ 0 w 1863113"/>
              <a:gd name="connsiteY4" fmla="*/ 0 h 1117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3113" h="1117867">
                <a:moveTo>
                  <a:pt x="0" y="0"/>
                </a:moveTo>
                <a:lnTo>
                  <a:pt x="1863113" y="0"/>
                </a:lnTo>
                <a:lnTo>
                  <a:pt x="1863113" y="1117867"/>
                </a:lnTo>
                <a:lnTo>
                  <a:pt x="0" y="111786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alpha val="90000"/>
              <a:hueOff val="0"/>
              <a:satOff val="0"/>
              <a:lumOff val="0"/>
              <a:alphaOff val="-11429"/>
            </a:schemeClr>
          </a:fillRef>
          <a:effectRef idx="3">
            <a:schemeClr val="accent1">
              <a:alpha val="90000"/>
              <a:hueOff val="0"/>
              <a:satOff val="0"/>
              <a:lumOff val="0"/>
              <a:alphaOff val="-11429"/>
            </a:schemeClr>
          </a:effectRef>
          <a:fontRef idx="minor">
            <a:schemeClr val="lt1"/>
          </a:fontRef>
        </p:style>
        <p:txBody>
          <a:bodyPr spcFirstLastPara="0" vert="horz" wrap="square" lIns="60960" tIns="60960" rIns="60960" bIns="60960" numCol="1" spcCol="1270" anchor="ctr" anchorCtr="0">
            <a:noAutofit/>
          </a:bodyPr>
          <a:lstStyle/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600" kern="1200" dirty="0">
                <a:latin typeface="Tw Cen MT Condensed Extra Bold" panose="020B0803020202020204" pitchFamily="34" charset="0"/>
              </a:rPr>
              <a:t>Video Preparation according to the requirement of ongoing process</a:t>
            </a:r>
            <a:endParaRPr lang="en-IN" sz="1600" kern="1200" dirty="0">
              <a:latin typeface="Tw Cen MT Condensed Extra Bold" panose="020B0803020202020204" pitchFamily="34" charset="0"/>
            </a:endParaRPr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49551A8A-55CB-4969-84E3-A4B1A13B61CC}"/>
              </a:ext>
            </a:extLst>
          </p:cNvPr>
          <p:cNvSpPr/>
          <p:nvPr/>
        </p:nvSpPr>
        <p:spPr>
          <a:xfrm>
            <a:off x="1013704" y="3807332"/>
            <a:ext cx="1863113" cy="1117867"/>
          </a:xfrm>
          <a:custGeom>
            <a:avLst/>
            <a:gdLst>
              <a:gd name="connsiteX0" fmla="*/ 0 w 1863113"/>
              <a:gd name="connsiteY0" fmla="*/ 0 h 1117867"/>
              <a:gd name="connsiteX1" fmla="*/ 1863113 w 1863113"/>
              <a:gd name="connsiteY1" fmla="*/ 0 h 1117867"/>
              <a:gd name="connsiteX2" fmla="*/ 1863113 w 1863113"/>
              <a:gd name="connsiteY2" fmla="*/ 1117867 h 1117867"/>
              <a:gd name="connsiteX3" fmla="*/ 0 w 1863113"/>
              <a:gd name="connsiteY3" fmla="*/ 1117867 h 1117867"/>
              <a:gd name="connsiteX4" fmla="*/ 0 w 1863113"/>
              <a:gd name="connsiteY4" fmla="*/ 0 h 1117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3113" h="1117867">
                <a:moveTo>
                  <a:pt x="0" y="0"/>
                </a:moveTo>
                <a:lnTo>
                  <a:pt x="1863113" y="0"/>
                </a:lnTo>
                <a:lnTo>
                  <a:pt x="1863113" y="1117867"/>
                </a:lnTo>
                <a:lnTo>
                  <a:pt x="0" y="111786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alpha val="90000"/>
              <a:hueOff val="0"/>
              <a:satOff val="0"/>
              <a:lumOff val="0"/>
              <a:alphaOff val="-14286"/>
            </a:schemeClr>
          </a:fillRef>
          <a:effectRef idx="3">
            <a:schemeClr val="accent1">
              <a:alpha val="90000"/>
              <a:hueOff val="0"/>
              <a:satOff val="0"/>
              <a:lumOff val="0"/>
              <a:alphaOff val="-14286"/>
            </a:schemeClr>
          </a:effectRef>
          <a:fontRef idx="minor">
            <a:schemeClr val="lt1"/>
          </a:fontRef>
        </p:style>
        <p:txBody>
          <a:bodyPr spcFirstLastPara="0" vert="horz" wrap="square" lIns="60960" tIns="60960" rIns="60960" bIns="60960" numCol="1" spcCol="1270" anchor="ctr" anchorCtr="0">
            <a:noAutofit/>
          </a:bodyPr>
          <a:lstStyle/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600" kern="1200" dirty="0">
                <a:latin typeface="Tw Cen MT Condensed Extra Bold" panose="020B0803020202020204" pitchFamily="34" charset="0"/>
              </a:rPr>
              <a:t>Student Feedback Table data</a:t>
            </a:r>
            <a:endParaRPr lang="en-IN" sz="1600" kern="1200" dirty="0">
              <a:latin typeface="Tw Cen MT Condensed Extra Bold" panose="020B0803020202020204" pitchFamily="34" charset="0"/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87BCBE67-D7A7-4410-B5BA-3500263DB5A6}"/>
              </a:ext>
            </a:extLst>
          </p:cNvPr>
          <p:cNvSpPr/>
          <p:nvPr/>
        </p:nvSpPr>
        <p:spPr>
          <a:xfrm>
            <a:off x="3063128" y="3807332"/>
            <a:ext cx="1863113" cy="1117867"/>
          </a:xfrm>
          <a:custGeom>
            <a:avLst/>
            <a:gdLst>
              <a:gd name="connsiteX0" fmla="*/ 0 w 1863113"/>
              <a:gd name="connsiteY0" fmla="*/ 0 h 1117867"/>
              <a:gd name="connsiteX1" fmla="*/ 1863113 w 1863113"/>
              <a:gd name="connsiteY1" fmla="*/ 0 h 1117867"/>
              <a:gd name="connsiteX2" fmla="*/ 1863113 w 1863113"/>
              <a:gd name="connsiteY2" fmla="*/ 1117867 h 1117867"/>
              <a:gd name="connsiteX3" fmla="*/ 0 w 1863113"/>
              <a:gd name="connsiteY3" fmla="*/ 1117867 h 1117867"/>
              <a:gd name="connsiteX4" fmla="*/ 0 w 1863113"/>
              <a:gd name="connsiteY4" fmla="*/ 0 h 1117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3113" h="1117867">
                <a:moveTo>
                  <a:pt x="0" y="0"/>
                </a:moveTo>
                <a:lnTo>
                  <a:pt x="1863113" y="0"/>
                </a:lnTo>
                <a:lnTo>
                  <a:pt x="1863113" y="1117867"/>
                </a:lnTo>
                <a:lnTo>
                  <a:pt x="0" y="111786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alpha val="90000"/>
              <a:hueOff val="0"/>
              <a:satOff val="0"/>
              <a:lumOff val="0"/>
              <a:alphaOff val="-17143"/>
            </a:schemeClr>
          </a:fillRef>
          <a:effectRef idx="3">
            <a:schemeClr val="accent1">
              <a:alpha val="90000"/>
              <a:hueOff val="0"/>
              <a:satOff val="0"/>
              <a:lumOff val="0"/>
              <a:alphaOff val="-17143"/>
            </a:schemeClr>
          </a:effectRef>
          <a:fontRef idx="minor">
            <a:schemeClr val="lt1"/>
          </a:fontRef>
        </p:style>
        <p:txBody>
          <a:bodyPr spcFirstLastPara="0" vert="horz" wrap="square" lIns="60960" tIns="60960" rIns="60960" bIns="60960" numCol="1" spcCol="1270" anchor="ctr" anchorCtr="0">
            <a:noAutofit/>
          </a:bodyPr>
          <a:lstStyle/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600" kern="1200">
                <a:latin typeface="Tw Cen MT Condensed Extra Bold" panose="020B0803020202020204" pitchFamily="34" charset="0"/>
              </a:rPr>
              <a:t>Makeup classes for Not held classes activity</a:t>
            </a:r>
            <a:endParaRPr lang="en-IN" sz="1600" kern="1200">
              <a:latin typeface="Tw Cen MT Condensed Extra Bold" panose="020B0803020202020204" pitchFamily="34" charset="0"/>
            </a:endParaRPr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D3437F01-C761-4917-93C6-207258471214}"/>
              </a:ext>
            </a:extLst>
          </p:cNvPr>
          <p:cNvSpPr/>
          <p:nvPr/>
        </p:nvSpPr>
        <p:spPr>
          <a:xfrm>
            <a:off x="5112553" y="3807332"/>
            <a:ext cx="1863113" cy="1117867"/>
          </a:xfrm>
          <a:custGeom>
            <a:avLst/>
            <a:gdLst>
              <a:gd name="connsiteX0" fmla="*/ 0 w 1863113"/>
              <a:gd name="connsiteY0" fmla="*/ 0 h 1117867"/>
              <a:gd name="connsiteX1" fmla="*/ 1863113 w 1863113"/>
              <a:gd name="connsiteY1" fmla="*/ 0 h 1117867"/>
              <a:gd name="connsiteX2" fmla="*/ 1863113 w 1863113"/>
              <a:gd name="connsiteY2" fmla="*/ 1117867 h 1117867"/>
              <a:gd name="connsiteX3" fmla="*/ 0 w 1863113"/>
              <a:gd name="connsiteY3" fmla="*/ 1117867 h 1117867"/>
              <a:gd name="connsiteX4" fmla="*/ 0 w 1863113"/>
              <a:gd name="connsiteY4" fmla="*/ 0 h 1117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3113" h="1117867">
                <a:moveTo>
                  <a:pt x="0" y="0"/>
                </a:moveTo>
                <a:lnTo>
                  <a:pt x="1863113" y="0"/>
                </a:lnTo>
                <a:lnTo>
                  <a:pt x="1863113" y="1117867"/>
                </a:lnTo>
                <a:lnTo>
                  <a:pt x="0" y="111786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alpha val="90000"/>
              <a:hueOff val="0"/>
              <a:satOff val="0"/>
              <a:lumOff val="0"/>
              <a:alphaOff val="-20000"/>
            </a:schemeClr>
          </a:fillRef>
          <a:effectRef idx="3">
            <a:schemeClr val="accent1">
              <a:alpha val="90000"/>
              <a:hueOff val="0"/>
              <a:satOff val="0"/>
              <a:lumOff val="0"/>
              <a:alphaOff val="-20000"/>
            </a:schemeClr>
          </a:effectRef>
          <a:fontRef idx="minor">
            <a:schemeClr val="lt1"/>
          </a:fontRef>
        </p:style>
        <p:txBody>
          <a:bodyPr spcFirstLastPara="0" vert="horz" wrap="square" lIns="60960" tIns="60960" rIns="60960" bIns="60960" numCol="1" spcCol="1270" anchor="ctr" anchorCtr="0">
            <a:noAutofit/>
          </a:bodyPr>
          <a:lstStyle/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600" kern="1200" dirty="0">
                <a:latin typeface="Tw Cen MT Condensed Extra Bold" panose="020B0803020202020204" pitchFamily="34" charset="0"/>
              </a:rPr>
              <a:t>Verification of section wise Offline reported students strength</a:t>
            </a:r>
            <a:endParaRPr lang="en-IN" sz="1600" kern="1200" dirty="0">
              <a:latin typeface="Tw Cen MT Condensed Extra Bold" panose="020B0803020202020204" pitchFamily="34" charset="0"/>
            </a:endParaRPr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8259551F-0C93-4418-AE5B-1C5AC18534F2}"/>
              </a:ext>
            </a:extLst>
          </p:cNvPr>
          <p:cNvSpPr/>
          <p:nvPr/>
        </p:nvSpPr>
        <p:spPr>
          <a:xfrm>
            <a:off x="7161977" y="3807332"/>
            <a:ext cx="1863113" cy="1117867"/>
          </a:xfrm>
          <a:custGeom>
            <a:avLst/>
            <a:gdLst>
              <a:gd name="connsiteX0" fmla="*/ 0 w 1863113"/>
              <a:gd name="connsiteY0" fmla="*/ 0 h 1117867"/>
              <a:gd name="connsiteX1" fmla="*/ 1863113 w 1863113"/>
              <a:gd name="connsiteY1" fmla="*/ 0 h 1117867"/>
              <a:gd name="connsiteX2" fmla="*/ 1863113 w 1863113"/>
              <a:gd name="connsiteY2" fmla="*/ 1117867 h 1117867"/>
              <a:gd name="connsiteX3" fmla="*/ 0 w 1863113"/>
              <a:gd name="connsiteY3" fmla="*/ 1117867 h 1117867"/>
              <a:gd name="connsiteX4" fmla="*/ 0 w 1863113"/>
              <a:gd name="connsiteY4" fmla="*/ 0 h 1117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3113" h="1117867">
                <a:moveTo>
                  <a:pt x="0" y="0"/>
                </a:moveTo>
                <a:lnTo>
                  <a:pt x="1863113" y="0"/>
                </a:lnTo>
                <a:lnTo>
                  <a:pt x="1863113" y="1117867"/>
                </a:lnTo>
                <a:lnTo>
                  <a:pt x="0" y="111786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alpha val="90000"/>
              <a:hueOff val="0"/>
              <a:satOff val="0"/>
              <a:lumOff val="0"/>
              <a:alphaOff val="-22857"/>
            </a:schemeClr>
          </a:fillRef>
          <a:effectRef idx="3">
            <a:schemeClr val="accent1">
              <a:alpha val="90000"/>
              <a:hueOff val="0"/>
              <a:satOff val="0"/>
              <a:lumOff val="0"/>
              <a:alphaOff val="-22857"/>
            </a:schemeClr>
          </a:effectRef>
          <a:fontRef idx="minor">
            <a:schemeClr val="lt1"/>
          </a:fontRef>
        </p:style>
        <p:txBody>
          <a:bodyPr spcFirstLastPara="0" vert="horz" wrap="square" lIns="60960" tIns="60960" rIns="60960" bIns="60960" numCol="1" spcCol="1270" anchor="ctr" anchorCtr="0">
            <a:noAutofit/>
          </a:bodyPr>
          <a:lstStyle/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600" kern="1200">
                <a:latin typeface="Tw Cen MT Condensed Extra Bold" panose="020B0803020202020204" pitchFamily="34" charset="0"/>
              </a:rPr>
              <a:t>Planning for the conduct of Open Minor/Open Elective polling </a:t>
            </a:r>
            <a:endParaRPr lang="en-IN" sz="1600" kern="1200">
              <a:latin typeface="Tw Cen MT Condensed Extra Bold" panose="020B0803020202020204" pitchFamily="34" charset="0"/>
            </a:endParaRPr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898248ED-FC4F-47DB-8E55-89AEAF692D9E}"/>
              </a:ext>
            </a:extLst>
          </p:cNvPr>
          <p:cNvSpPr/>
          <p:nvPr/>
        </p:nvSpPr>
        <p:spPr>
          <a:xfrm>
            <a:off x="9211402" y="3807332"/>
            <a:ext cx="1863113" cy="1117867"/>
          </a:xfrm>
          <a:custGeom>
            <a:avLst/>
            <a:gdLst>
              <a:gd name="connsiteX0" fmla="*/ 0 w 1863113"/>
              <a:gd name="connsiteY0" fmla="*/ 0 h 1117867"/>
              <a:gd name="connsiteX1" fmla="*/ 1863113 w 1863113"/>
              <a:gd name="connsiteY1" fmla="*/ 0 h 1117867"/>
              <a:gd name="connsiteX2" fmla="*/ 1863113 w 1863113"/>
              <a:gd name="connsiteY2" fmla="*/ 1117867 h 1117867"/>
              <a:gd name="connsiteX3" fmla="*/ 0 w 1863113"/>
              <a:gd name="connsiteY3" fmla="*/ 1117867 h 1117867"/>
              <a:gd name="connsiteX4" fmla="*/ 0 w 1863113"/>
              <a:gd name="connsiteY4" fmla="*/ 0 h 1117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3113" h="1117867">
                <a:moveTo>
                  <a:pt x="0" y="0"/>
                </a:moveTo>
                <a:lnTo>
                  <a:pt x="1863113" y="0"/>
                </a:lnTo>
                <a:lnTo>
                  <a:pt x="1863113" y="1117867"/>
                </a:lnTo>
                <a:lnTo>
                  <a:pt x="0" y="111786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alpha val="90000"/>
              <a:hueOff val="0"/>
              <a:satOff val="0"/>
              <a:lumOff val="0"/>
              <a:alphaOff val="-25714"/>
            </a:schemeClr>
          </a:fillRef>
          <a:effectRef idx="3">
            <a:schemeClr val="accent1">
              <a:alpha val="90000"/>
              <a:hueOff val="0"/>
              <a:satOff val="0"/>
              <a:lumOff val="0"/>
              <a:alphaOff val="-25714"/>
            </a:schemeClr>
          </a:effectRef>
          <a:fontRef idx="minor">
            <a:schemeClr val="lt1"/>
          </a:fontRef>
        </p:style>
        <p:txBody>
          <a:bodyPr spcFirstLastPara="0" vert="horz" wrap="square" lIns="60960" tIns="60960" rIns="60960" bIns="60960" numCol="1" spcCol="1270" anchor="ctr" anchorCtr="0">
            <a:noAutofit/>
          </a:bodyPr>
          <a:lstStyle/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600" kern="1200" dirty="0">
                <a:latin typeface="Tw Cen MT Condensed Extra Bold" panose="020B0803020202020204" pitchFamily="34" charset="0"/>
              </a:rPr>
              <a:t>Verification of already existing polling interfaces</a:t>
            </a:r>
            <a:endParaRPr lang="en-IN" sz="1600" kern="1200" dirty="0">
              <a:latin typeface="Tw Cen MT Condensed Extra Bold" panose="020B0803020202020204" pitchFamily="34" charset="0"/>
            </a:endParaRPr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70013E60-F53F-42E8-95C5-3C342FA11017}"/>
              </a:ext>
            </a:extLst>
          </p:cNvPr>
          <p:cNvSpPr/>
          <p:nvPr/>
        </p:nvSpPr>
        <p:spPr>
          <a:xfrm>
            <a:off x="1013704" y="5111511"/>
            <a:ext cx="1863113" cy="1117867"/>
          </a:xfrm>
          <a:custGeom>
            <a:avLst/>
            <a:gdLst>
              <a:gd name="connsiteX0" fmla="*/ 0 w 1863113"/>
              <a:gd name="connsiteY0" fmla="*/ 0 h 1117867"/>
              <a:gd name="connsiteX1" fmla="*/ 1863113 w 1863113"/>
              <a:gd name="connsiteY1" fmla="*/ 0 h 1117867"/>
              <a:gd name="connsiteX2" fmla="*/ 1863113 w 1863113"/>
              <a:gd name="connsiteY2" fmla="*/ 1117867 h 1117867"/>
              <a:gd name="connsiteX3" fmla="*/ 0 w 1863113"/>
              <a:gd name="connsiteY3" fmla="*/ 1117867 h 1117867"/>
              <a:gd name="connsiteX4" fmla="*/ 0 w 1863113"/>
              <a:gd name="connsiteY4" fmla="*/ 0 h 1117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3113" h="1117867">
                <a:moveTo>
                  <a:pt x="0" y="0"/>
                </a:moveTo>
                <a:lnTo>
                  <a:pt x="1863113" y="0"/>
                </a:lnTo>
                <a:lnTo>
                  <a:pt x="1863113" y="1117867"/>
                </a:lnTo>
                <a:lnTo>
                  <a:pt x="0" y="111786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alpha val="90000"/>
              <a:hueOff val="0"/>
              <a:satOff val="0"/>
              <a:lumOff val="0"/>
              <a:alphaOff val="-28571"/>
            </a:schemeClr>
          </a:fillRef>
          <a:effectRef idx="3">
            <a:schemeClr val="accent1">
              <a:alpha val="90000"/>
              <a:hueOff val="0"/>
              <a:satOff val="0"/>
              <a:lumOff val="0"/>
              <a:alphaOff val="-28571"/>
            </a:schemeClr>
          </a:effectRef>
          <a:fontRef idx="minor">
            <a:schemeClr val="lt1"/>
          </a:fontRef>
        </p:style>
        <p:txBody>
          <a:bodyPr spcFirstLastPara="0" vert="horz" wrap="square" lIns="60960" tIns="60960" rIns="60960" bIns="60960" numCol="1" spcCol="1270" anchor="ctr" anchorCtr="0">
            <a:noAutofit/>
          </a:bodyPr>
          <a:lstStyle/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600" kern="1200">
                <a:latin typeface="Tw Cen MT Condensed Extra Bold" panose="020B0803020202020204" pitchFamily="34" charset="0"/>
              </a:rPr>
              <a:t>Planning for the pathway elective sessions for upcoming term 22231</a:t>
            </a:r>
            <a:endParaRPr lang="en-IN" sz="1600" kern="1200">
              <a:latin typeface="Tw Cen MT Condensed Extra Bold" panose="020B0803020202020204" pitchFamily="34" charset="0"/>
            </a:endParaRPr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75E107D8-693A-488F-B1A8-824468075469}"/>
              </a:ext>
            </a:extLst>
          </p:cNvPr>
          <p:cNvSpPr/>
          <p:nvPr/>
        </p:nvSpPr>
        <p:spPr>
          <a:xfrm>
            <a:off x="3063128" y="5111511"/>
            <a:ext cx="1863113" cy="1117867"/>
          </a:xfrm>
          <a:custGeom>
            <a:avLst/>
            <a:gdLst>
              <a:gd name="connsiteX0" fmla="*/ 0 w 1863113"/>
              <a:gd name="connsiteY0" fmla="*/ 0 h 1117867"/>
              <a:gd name="connsiteX1" fmla="*/ 1863113 w 1863113"/>
              <a:gd name="connsiteY1" fmla="*/ 0 h 1117867"/>
              <a:gd name="connsiteX2" fmla="*/ 1863113 w 1863113"/>
              <a:gd name="connsiteY2" fmla="*/ 1117867 h 1117867"/>
              <a:gd name="connsiteX3" fmla="*/ 0 w 1863113"/>
              <a:gd name="connsiteY3" fmla="*/ 1117867 h 1117867"/>
              <a:gd name="connsiteX4" fmla="*/ 0 w 1863113"/>
              <a:gd name="connsiteY4" fmla="*/ 0 h 1117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3113" h="1117867">
                <a:moveTo>
                  <a:pt x="0" y="0"/>
                </a:moveTo>
                <a:lnTo>
                  <a:pt x="1863113" y="0"/>
                </a:lnTo>
                <a:lnTo>
                  <a:pt x="1863113" y="1117867"/>
                </a:lnTo>
                <a:lnTo>
                  <a:pt x="0" y="111786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alpha val="90000"/>
              <a:hueOff val="0"/>
              <a:satOff val="0"/>
              <a:lumOff val="0"/>
              <a:alphaOff val="-31429"/>
            </a:schemeClr>
          </a:fillRef>
          <a:effectRef idx="3">
            <a:schemeClr val="accent1">
              <a:alpha val="90000"/>
              <a:hueOff val="0"/>
              <a:satOff val="0"/>
              <a:lumOff val="0"/>
              <a:alphaOff val="-31429"/>
            </a:schemeClr>
          </a:effectRef>
          <a:fontRef idx="minor">
            <a:schemeClr val="lt1"/>
          </a:fontRef>
        </p:style>
        <p:txBody>
          <a:bodyPr spcFirstLastPara="0" vert="horz" wrap="square" lIns="60960" tIns="60960" rIns="60960" bIns="60960" numCol="1" spcCol="1270" anchor="ctr" anchorCtr="0">
            <a:noAutofit/>
          </a:bodyPr>
          <a:lstStyle/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600" kern="1200">
                <a:latin typeface="Tw Cen MT Condensed Extra Bold" panose="020B0803020202020204" pitchFamily="34" charset="0"/>
              </a:rPr>
              <a:t>Planning for the conduct of Pathway polling </a:t>
            </a:r>
            <a:endParaRPr lang="en-IN" sz="1600" kern="1200">
              <a:latin typeface="Tw Cen MT Condensed Extra Bold" panose="020B0803020202020204" pitchFamily="34" charset="0"/>
            </a:endParaRPr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4D8ECA7A-2828-4841-B10B-DC9D46596E0F}"/>
              </a:ext>
            </a:extLst>
          </p:cNvPr>
          <p:cNvSpPr/>
          <p:nvPr/>
        </p:nvSpPr>
        <p:spPr>
          <a:xfrm>
            <a:off x="5112553" y="5111511"/>
            <a:ext cx="1863113" cy="1117867"/>
          </a:xfrm>
          <a:custGeom>
            <a:avLst/>
            <a:gdLst>
              <a:gd name="connsiteX0" fmla="*/ 0 w 1863113"/>
              <a:gd name="connsiteY0" fmla="*/ 0 h 1117867"/>
              <a:gd name="connsiteX1" fmla="*/ 1863113 w 1863113"/>
              <a:gd name="connsiteY1" fmla="*/ 0 h 1117867"/>
              <a:gd name="connsiteX2" fmla="*/ 1863113 w 1863113"/>
              <a:gd name="connsiteY2" fmla="*/ 1117867 h 1117867"/>
              <a:gd name="connsiteX3" fmla="*/ 0 w 1863113"/>
              <a:gd name="connsiteY3" fmla="*/ 1117867 h 1117867"/>
              <a:gd name="connsiteX4" fmla="*/ 0 w 1863113"/>
              <a:gd name="connsiteY4" fmla="*/ 0 h 1117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3113" h="1117867">
                <a:moveTo>
                  <a:pt x="0" y="0"/>
                </a:moveTo>
                <a:lnTo>
                  <a:pt x="1863113" y="0"/>
                </a:lnTo>
                <a:lnTo>
                  <a:pt x="1863113" y="1117867"/>
                </a:lnTo>
                <a:lnTo>
                  <a:pt x="0" y="111786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alpha val="90000"/>
              <a:hueOff val="0"/>
              <a:satOff val="0"/>
              <a:lumOff val="0"/>
              <a:alphaOff val="-34286"/>
            </a:schemeClr>
          </a:fillRef>
          <a:effectRef idx="3">
            <a:schemeClr val="accent1">
              <a:alpha val="90000"/>
              <a:hueOff val="0"/>
              <a:satOff val="0"/>
              <a:lumOff val="0"/>
              <a:alphaOff val="-34286"/>
            </a:schemeClr>
          </a:effectRef>
          <a:fontRef idx="minor">
            <a:schemeClr val="lt1"/>
          </a:fontRef>
        </p:style>
        <p:txBody>
          <a:bodyPr spcFirstLastPara="0" vert="horz" wrap="square" lIns="60960" tIns="60960" rIns="60960" bIns="60960" numCol="1" spcCol="1270" anchor="ctr" anchorCtr="0">
            <a:noAutofit/>
          </a:bodyPr>
          <a:lstStyle/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600" kern="1200" dirty="0">
                <a:latin typeface="Tw Cen MT Condensed Extra Bold" panose="020B0803020202020204" pitchFamily="34" charset="0"/>
              </a:rPr>
              <a:t>Planning of Summer Term Course Registration</a:t>
            </a:r>
            <a:endParaRPr lang="en-IN" sz="1600" kern="1200" dirty="0">
              <a:latin typeface="Tw Cen MT Condensed Extra Bold" panose="020B0803020202020204" pitchFamily="34" charset="0"/>
            </a:endParaRPr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7FF3EFE5-34BB-4CA8-9DA2-D4473D77C952}"/>
              </a:ext>
            </a:extLst>
          </p:cNvPr>
          <p:cNvSpPr/>
          <p:nvPr/>
        </p:nvSpPr>
        <p:spPr>
          <a:xfrm>
            <a:off x="7161977" y="5111511"/>
            <a:ext cx="1863113" cy="1117867"/>
          </a:xfrm>
          <a:custGeom>
            <a:avLst/>
            <a:gdLst>
              <a:gd name="connsiteX0" fmla="*/ 0 w 1863113"/>
              <a:gd name="connsiteY0" fmla="*/ 0 h 1117867"/>
              <a:gd name="connsiteX1" fmla="*/ 1863113 w 1863113"/>
              <a:gd name="connsiteY1" fmla="*/ 0 h 1117867"/>
              <a:gd name="connsiteX2" fmla="*/ 1863113 w 1863113"/>
              <a:gd name="connsiteY2" fmla="*/ 1117867 h 1117867"/>
              <a:gd name="connsiteX3" fmla="*/ 0 w 1863113"/>
              <a:gd name="connsiteY3" fmla="*/ 1117867 h 1117867"/>
              <a:gd name="connsiteX4" fmla="*/ 0 w 1863113"/>
              <a:gd name="connsiteY4" fmla="*/ 0 h 1117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3113" h="1117867">
                <a:moveTo>
                  <a:pt x="0" y="0"/>
                </a:moveTo>
                <a:lnTo>
                  <a:pt x="1863113" y="0"/>
                </a:lnTo>
                <a:lnTo>
                  <a:pt x="1863113" y="1117867"/>
                </a:lnTo>
                <a:lnTo>
                  <a:pt x="0" y="111786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alpha val="90000"/>
              <a:hueOff val="0"/>
              <a:satOff val="0"/>
              <a:lumOff val="0"/>
              <a:alphaOff val="-37143"/>
            </a:schemeClr>
          </a:fillRef>
          <a:effectRef idx="3">
            <a:schemeClr val="accent1">
              <a:alpha val="90000"/>
              <a:hueOff val="0"/>
              <a:satOff val="0"/>
              <a:lumOff val="0"/>
              <a:alphaOff val="-37143"/>
            </a:schemeClr>
          </a:effectRef>
          <a:fontRef idx="minor">
            <a:schemeClr val="lt1"/>
          </a:fontRef>
        </p:style>
        <p:txBody>
          <a:bodyPr spcFirstLastPara="0" vert="horz" wrap="square" lIns="60960" tIns="60960" rIns="60960" bIns="60960" numCol="1" spcCol="1270" anchor="ctr" anchorCtr="0">
            <a:noAutofit/>
          </a:bodyPr>
          <a:lstStyle/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600" kern="1200">
                <a:latin typeface="Tw Cen MT Condensed Extra Bold" panose="020B0803020202020204" pitchFamily="34" charset="0"/>
              </a:rPr>
              <a:t>Metric Evaluation supporting documents preparation</a:t>
            </a:r>
            <a:endParaRPr lang="en-IN" sz="1600" kern="1200">
              <a:latin typeface="Tw Cen MT Condensed Extra Bold" panose="020B0803020202020204" pitchFamily="34" charset="0"/>
            </a:endParaRPr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97332785-5539-4979-9973-C448681D239F}"/>
              </a:ext>
            </a:extLst>
          </p:cNvPr>
          <p:cNvSpPr/>
          <p:nvPr/>
        </p:nvSpPr>
        <p:spPr>
          <a:xfrm>
            <a:off x="9211402" y="5111511"/>
            <a:ext cx="1863113" cy="1117867"/>
          </a:xfrm>
          <a:custGeom>
            <a:avLst/>
            <a:gdLst>
              <a:gd name="connsiteX0" fmla="*/ 0 w 1863113"/>
              <a:gd name="connsiteY0" fmla="*/ 0 h 1117867"/>
              <a:gd name="connsiteX1" fmla="*/ 1863113 w 1863113"/>
              <a:gd name="connsiteY1" fmla="*/ 0 h 1117867"/>
              <a:gd name="connsiteX2" fmla="*/ 1863113 w 1863113"/>
              <a:gd name="connsiteY2" fmla="*/ 1117867 h 1117867"/>
              <a:gd name="connsiteX3" fmla="*/ 0 w 1863113"/>
              <a:gd name="connsiteY3" fmla="*/ 1117867 h 1117867"/>
              <a:gd name="connsiteX4" fmla="*/ 0 w 1863113"/>
              <a:gd name="connsiteY4" fmla="*/ 0 h 1117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3113" h="1117867">
                <a:moveTo>
                  <a:pt x="0" y="0"/>
                </a:moveTo>
                <a:lnTo>
                  <a:pt x="1863113" y="0"/>
                </a:lnTo>
                <a:lnTo>
                  <a:pt x="1863113" y="1117867"/>
                </a:lnTo>
                <a:lnTo>
                  <a:pt x="0" y="111786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alpha val="90000"/>
              <a:hueOff val="0"/>
              <a:satOff val="0"/>
              <a:lumOff val="0"/>
              <a:alphaOff val="-40000"/>
            </a:schemeClr>
          </a:fillRef>
          <a:effectRef idx="3">
            <a:schemeClr val="accent1">
              <a:alpha val="90000"/>
              <a:hueOff val="0"/>
              <a:satOff val="0"/>
              <a:lumOff val="0"/>
              <a:alphaOff val="-40000"/>
            </a:schemeClr>
          </a:effectRef>
          <a:fontRef idx="minor">
            <a:schemeClr val="lt1"/>
          </a:fontRef>
        </p:style>
        <p:txBody>
          <a:bodyPr spcFirstLastPara="0" vert="horz" wrap="square" lIns="60960" tIns="60960" rIns="60960" bIns="60960" numCol="1" spcCol="1270" anchor="ctr" anchorCtr="0">
            <a:noAutofit/>
          </a:bodyPr>
          <a:lstStyle/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600" kern="1200" dirty="0">
                <a:latin typeface="Tw Cen MT Condensed Extra Bold" panose="020B0803020202020204" pitchFamily="34" charset="0"/>
              </a:rPr>
              <a:t>Planning for the conduct of Department Electives/Other Electives polling </a:t>
            </a:r>
            <a:endParaRPr lang="en-IN" sz="1600" kern="1200" dirty="0">
              <a:latin typeface="Tw Cen MT Condensed Extra Bold" panose="020B08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50574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2" dur="750" fill="hold"/>
                                        <p:tgtEl>
                                          <p:spTgt spid="3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6" dur="750" fill="hold"/>
                                        <p:tgtEl>
                                          <p:spTgt spid="34"/>
                                        </p:tgtEl>
                                      </p:cBhvr>
                                      <p:by x="90000" y="90000"/>
                                    </p:animScale>
                                  </p:childTnLst>
                                </p:cTn>
                              </p:par>
                              <p:par>
                                <p:cTn id="57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8" dur="750" fill="hold"/>
                                        <p:tgtEl>
                                          <p:spTgt spid="3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2" dur="750" fill="hold"/>
                                        <p:tgtEl>
                                          <p:spTgt spid="35"/>
                                        </p:tgtEl>
                                      </p:cBhvr>
                                      <p:by x="90000" y="90000"/>
                                    </p:animScale>
                                  </p:childTnLst>
                                </p:cTn>
                              </p:par>
                              <p:par>
                                <p:cTn id="63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4" dur="750" fill="hold"/>
                                        <p:tgtEl>
                                          <p:spTgt spid="3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8" dur="750" fill="hold"/>
                                        <p:tgtEl>
                                          <p:spTgt spid="36"/>
                                        </p:tgtEl>
                                      </p:cBhvr>
                                      <p:by x="90000" y="90000"/>
                                    </p:animScale>
                                  </p:childTnLst>
                                </p:cTn>
                              </p:par>
                              <p:par>
                                <p:cTn id="69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0" dur="750" fill="hold"/>
                                        <p:tgtEl>
                                          <p:spTgt spid="37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4" dur="750" fill="hold"/>
                                        <p:tgtEl>
                                          <p:spTgt spid="37"/>
                                        </p:tgtEl>
                                      </p:cBhvr>
                                      <p:by x="90000" y="90000"/>
                                    </p:animScale>
                                  </p:childTnLst>
                                </p:cTn>
                              </p:par>
                              <p:par>
                                <p:cTn id="75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6" dur="750" fill="hold"/>
                                        <p:tgtEl>
                                          <p:spTgt spid="3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0" dur="750" fill="hold"/>
                                        <p:tgtEl>
                                          <p:spTgt spid="38"/>
                                        </p:tgtEl>
                                      </p:cBhvr>
                                      <p:by x="90000" y="90000"/>
                                    </p:animScale>
                                  </p:childTnLst>
                                </p:cTn>
                              </p:par>
                              <p:par>
                                <p:cTn id="81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2" dur="750" fill="hold"/>
                                        <p:tgtEl>
                                          <p:spTgt spid="3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6" dur="750" fill="hold"/>
                                        <p:tgtEl>
                                          <p:spTgt spid="39"/>
                                        </p:tgtEl>
                                      </p:cBhvr>
                                      <p:by x="90000" y="90000"/>
                                    </p:animScale>
                                  </p:childTnLst>
                                </p:cTn>
                              </p:par>
                              <p:par>
                                <p:cTn id="87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8" dur="750" fill="hold"/>
                                        <p:tgtEl>
                                          <p:spTgt spid="4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2" dur="750" fill="hold"/>
                                        <p:tgtEl>
                                          <p:spTgt spid="40"/>
                                        </p:tgtEl>
                                      </p:cBhvr>
                                      <p:by x="90000" y="90000"/>
                                    </p:animScale>
                                  </p:childTnLst>
                                </p:cTn>
                              </p:par>
                              <p:par>
                                <p:cTn id="93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4" dur="750" fill="hold"/>
                                        <p:tgtEl>
                                          <p:spTgt spid="41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8" dur="750" fill="hold"/>
                                        <p:tgtEl>
                                          <p:spTgt spid="41"/>
                                        </p:tgtEl>
                                      </p:cBhvr>
                                      <p:by x="90000" y="90000"/>
                                    </p:animScale>
                                  </p:childTnLst>
                                </p:cTn>
                              </p:par>
                              <p:par>
                                <p:cTn id="99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0" dur="750" fill="hold"/>
                                        <p:tgtEl>
                                          <p:spTgt spid="4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4" dur="750" fill="hold"/>
                                        <p:tgtEl>
                                          <p:spTgt spid="42"/>
                                        </p:tgtEl>
                                      </p:cBhvr>
                                      <p:by x="90000" y="90000"/>
                                    </p:animScale>
                                  </p:childTnLst>
                                </p:cTn>
                              </p:par>
                              <p:par>
                                <p:cTn id="105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6" dur="750" fill="hold"/>
                                        <p:tgtEl>
                                          <p:spTgt spid="4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0" dur="750" fill="hold"/>
                                        <p:tgtEl>
                                          <p:spTgt spid="43"/>
                                        </p:tgtEl>
                                      </p:cBhvr>
                                      <p:by x="90000" y="90000"/>
                                    </p:animScale>
                                  </p:childTnLst>
                                </p:cTn>
                              </p:par>
                              <p:par>
                                <p:cTn id="111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2" dur="750" fill="hold"/>
                                        <p:tgtEl>
                                          <p:spTgt spid="4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6" dur="750" fill="hold"/>
                                        <p:tgtEl>
                                          <p:spTgt spid="44"/>
                                        </p:tgtEl>
                                      </p:cBhvr>
                                      <p:by x="90000" y="90000"/>
                                    </p:animScale>
                                  </p:childTnLst>
                                </p:cTn>
                              </p:par>
                              <p:par>
                                <p:cTn id="117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8" dur="750" fill="hold"/>
                                        <p:tgtEl>
                                          <p:spTgt spid="4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2" dur="750" fill="hold"/>
                                        <p:tgtEl>
                                          <p:spTgt spid="45"/>
                                        </p:tgtEl>
                                      </p:cBhvr>
                                      <p:by x="90000" y="90000"/>
                                    </p:animScale>
                                  </p:childTnLst>
                                </p:cTn>
                              </p:par>
                              <p:par>
                                <p:cTn id="123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4" dur="750" fill="hold"/>
                                        <p:tgtEl>
                                          <p:spTgt spid="4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8" dur="750" fill="hold"/>
                                        <p:tgtEl>
                                          <p:spTgt spid="46"/>
                                        </p:tgtEl>
                                      </p:cBhvr>
                                      <p:by x="90000" y="90000"/>
                                    </p:animScale>
                                  </p:childTnLst>
                                </p:cTn>
                              </p:par>
                              <p:par>
                                <p:cTn id="129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30" dur="750" fill="hold"/>
                                        <p:tgtEl>
                                          <p:spTgt spid="47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34" dur="750" fill="hold"/>
                                        <p:tgtEl>
                                          <p:spTgt spid="47"/>
                                        </p:tgtEl>
                                      </p:cBhvr>
                                      <p:by x="90000" y="90000"/>
                                    </p:animScale>
                                  </p:childTnLst>
                                </p:cTn>
                              </p:par>
                              <p:par>
                                <p:cTn id="135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36" dur="750" fill="hold"/>
                                        <p:tgtEl>
                                          <p:spTgt spid="4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0" dur="750" fill="hold"/>
                                        <p:tgtEl>
                                          <p:spTgt spid="48"/>
                                        </p:tgtEl>
                                      </p:cBhvr>
                                      <p:by x="90000" y="9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4" grpId="1" animBg="1"/>
      <p:bldP spid="34" grpId="2" animBg="1"/>
      <p:bldP spid="35" grpId="0" animBg="1"/>
      <p:bldP spid="35" grpId="1" animBg="1"/>
      <p:bldP spid="35" grpId="2" animBg="1"/>
      <p:bldP spid="36" grpId="0" animBg="1"/>
      <p:bldP spid="36" grpId="1" animBg="1"/>
      <p:bldP spid="36" grpId="2" animBg="1"/>
      <p:bldP spid="37" grpId="0" animBg="1"/>
      <p:bldP spid="37" grpId="1" animBg="1"/>
      <p:bldP spid="37" grpId="2" animBg="1"/>
      <p:bldP spid="38" grpId="0" animBg="1"/>
      <p:bldP spid="38" grpId="1" animBg="1"/>
      <p:bldP spid="38" grpId="2" animBg="1"/>
      <p:bldP spid="39" grpId="0" animBg="1"/>
      <p:bldP spid="39" grpId="1" animBg="1"/>
      <p:bldP spid="39" grpId="2" animBg="1"/>
      <p:bldP spid="40" grpId="0" animBg="1"/>
      <p:bldP spid="40" grpId="1" animBg="1"/>
      <p:bldP spid="40" grpId="2" animBg="1"/>
      <p:bldP spid="41" grpId="0" animBg="1"/>
      <p:bldP spid="41" grpId="1" animBg="1"/>
      <p:bldP spid="41" grpId="2" animBg="1"/>
      <p:bldP spid="42" grpId="0" animBg="1"/>
      <p:bldP spid="42" grpId="1" animBg="1"/>
      <p:bldP spid="42" grpId="2" animBg="1"/>
      <p:bldP spid="43" grpId="0" animBg="1"/>
      <p:bldP spid="43" grpId="1" animBg="1"/>
      <p:bldP spid="43" grpId="2" animBg="1"/>
      <p:bldP spid="44" grpId="0" animBg="1"/>
      <p:bldP spid="44" grpId="1" animBg="1"/>
      <p:bldP spid="44" grpId="2" animBg="1"/>
      <p:bldP spid="45" grpId="0" animBg="1"/>
      <p:bldP spid="45" grpId="1" animBg="1"/>
      <p:bldP spid="45" grpId="2" animBg="1"/>
      <p:bldP spid="46" grpId="0" animBg="1"/>
      <p:bldP spid="46" grpId="1" animBg="1"/>
      <p:bldP spid="46" grpId="2" animBg="1"/>
      <p:bldP spid="47" grpId="0" animBg="1"/>
      <p:bldP spid="47" grpId="1" animBg="1"/>
      <p:bldP spid="47" grpId="2" animBg="1"/>
      <p:bldP spid="48" grpId="0" animBg="1"/>
      <p:bldP spid="48" grpId="1" animBg="1"/>
      <p:bldP spid="48" grpId="2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5DDCB2-BD8E-4B1A-A1C0-2032B3CFE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IN" sz="4000" dirty="0">
                <a:latin typeface="Tw Cen MT Condensed Extra Bold" panose="020B0803020202020204" pitchFamily="34" charset="0"/>
              </a:rPr>
              <a:t>Activities Calendar : March,2022</a:t>
            </a:r>
            <a:br>
              <a:rPr lang="en-IN" sz="4000" dirty="0">
                <a:latin typeface="Tw Cen MT Condensed Extra Bold" panose="020B0803020202020204" pitchFamily="34" charset="0"/>
              </a:rPr>
            </a:br>
            <a:r>
              <a:rPr lang="en-IN" sz="4000" dirty="0">
                <a:solidFill>
                  <a:srgbClr val="FF0000"/>
                </a:solidFill>
                <a:latin typeface="Tw Cen MT Condensed Extra Bold" panose="020B0803020202020204" pitchFamily="34" charset="0"/>
              </a:rPr>
              <a:t>Activity Type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F83BE66-E8A3-45A1-8F05-35AC76F1DB39}"/>
              </a:ext>
            </a:extLst>
          </p:cNvPr>
          <p:cNvGrpSpPr/>
          <p:nvPr/>
        </p:nvGrpSpPr>
        <p:grpSpPr>
          <a:xfrm rot="5400000">
            <a:off x="9447388" y="4032075"/>
            <a:ext cx="4210239" cy="745584"/>
            <a:chOff x="4153534" y="2199260"/>
            <a:chExt cx="4697730" cy="762000"/>
          </a:xfrm>
        </p:grpSpPr>
        <p:sp>
          <p:nvSpPr>
            <p:cNvPr id="16" name="Rectangle: Top Corners Rounded 15">
              <a:extLst>
                <a:ext uri="{FF2B5EF4-FFF2-40B4-BE49-F238E27FC236}">
                  <a16:creationId xmlns:a16="http://schemas.microsoft.com/office/drawing/2014/main" id="{B499A591-C0F1-43C3-A294-4DE721406952}"/>
                </a:ext>
              </a:extLst>
            </p:cNvPr>
            <p:cNvSpPr/>
            <p:nvPr/>
          </p:nvSpPr>
          <p:spPr>
            <a:xfrm>
              <a:off x="4153534" y="2199260"/>
              <a:ext cx="4697730" cy="762000"/>
            </a:xfrm>
            <a:prstGeom prst="round2Same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900"/>
              <a:endParaRPr lang="en-IN" sz="135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E7A54E3-0EE7-4D03-AE70-CEF7DC9C83FE}"/>
                </a:ext>
              </a:extLst>
            </p:cNvPr>
            <p:cNvSpPr txBox="1"/>
            <p:nvPr/>
          </p:nvSpPr>
          <p:spPr>
            <a:xfrm>
              <a:off x="5607654" y="2303258"/>
              <a:ext cx="1789490" cy="553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342900"/>
              <a:r>
                <a:rPr lang="en-IN" sz="2100" dirty="0">
                  <a:solidFill>
                    <a:prstClr val="white"/>
                  </a:solidFill>
                  <a:latin typeface="Bahnschrift" panose="020B0502040204020203" pitchFamily="34" charset="0"/>
                </a:rPr>
                <a:t>Regular</a:t>
              </a: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9CC5FFB5-A561-480F-8AE4-BA41CCA7DD55}"/>
              </a:ext>
            </a:extLst>
          </p:cNvPr>
          <p:cNvSpPr/>
          <p:nvPr/>
        </p:nvSpPr>
        <p:spPr>
          <a:xfrm>
            <a:off x="0" y="1739829"/>
            <a:ext cx="11181737" cy="4962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101600" dist="88900" dir="18900000" sx="101000" sy="101000" algn="bl" rotWithShape="0">
              <a:prstClr val="black">
                <a:alpha val="4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endParaRPr lang="en-IN" sz="1350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05A8027-6A2A-474C-9F22-5A1EBFFCA71E}"/>
              </a:ext>
            </a:extLst>
          </p:cNvPr>
          <p:cNvGrpSpPr/>
          <p:nvPr/>
        </p:nvGrpSpPr>
        <p:grpSpPr>
          <a:xfrm rot="5400000">
            <a:off x="8642543" y="4145505"/>
            <a:ext cx="4251930" cy="571500"/>
            <a:chOff x="4153534" y="2199260"/>
            <a:chExt cx="4697730" cy="762000"/>
          </a:xfrm>
        </p:grpSpPr>
        <p:sp>
          <p:nvSpPr>
            <p:cNvPr id="21" name="Rectangle: Top Corners Rounded 20">
              <a:extLst>
                <a:ext uri="{FF2B5EF4-FFF2-40B4-BE49-F238E27FC236}">
                  <a16:creationId xmlns:a16="http://schemas.microsoft.com/office/drawing/2014/main" id="{E329318A-B7F0-4279-BDCE-1DFBA69B734A}"/>
                </a:ext>
              </a:extLst>
            </p:cNvPr>
            <p:cNvSpPr/>
            <p:nvPr/>
          </p:nvSpPr>
          <p:spPr>
            <a:xfrm>
              <a:off x="4153534" y="2199260"/>
              <a:ext cx="4697730" cy="762000"/>
            </a:xfrm>
            <a:prstGeom prst="round2SameRect">
              <a:avLst/>
            </a:prstGeom>
            <a:solidFill>
              <a:srgbClr val="36A8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900"/>
              <a:endParaRPr lang="en-IN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494447D-D787-4F71-A0C7-DB65D457B083}"/>
                </a:ext>
              </a:extLst>
            </p:cNvPr>
            <p:cNvSpPr txBox="1"/>
            <p:nvPr/>
          </p:nvSpPr>
          <p:spPr>
            <a:xfrm>
              <a:off x="4622803" y="2269503"/>
              <a:ext cx="3759195" cy="553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342900"/>
              <a:r>
                <a:rPr lang="en-IN" sz="2100" dirty="0">
                  <a:solidFill>
                    <a:prstClr val="white"/>
                  </a:solidFill>
                  <a:latin typeface="Bahnschrift" panose="020B0502040204020203" pitchFamily="34" charset="0"/>
                </a:rPr>
                <a:t>New Activities</a:t>
              </a:r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B9D12244-D97F-44DC-96E1-F663EA8CDA05}"/>
              </a:ext>
            </a:extLst>
          </p:cNvPr>
          <p:cNvSpPr/>
          <p:nvPr/>
        </p:nvSpPr>
        <p:spPr>
          <a:xfrm>
            <a:off x="0" y="1739828"/>
            <a:ext cx="10484308" cy="5011737"/>
          </a:xfrm>
          <a:prstGeom prst="rect">
            <a:avLst/>
          </a:prstGeom>
          <a:solidFill>
            <a:srgbClr val="B4E6CE"/>
          </a:solidFill>
          <a:ln>
            <a:noFill/>
          </a:ln>
          <a:effectLst>
            <a:outerShdw blurRad="101600" dist="88900" dir="18900000" sx="101000" sy="101000" algn="bl" rotWithShape="0">
              <a:prstClr val="black">
                <a:alpha val="4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endParaRPr lang="en-IN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" name="Straight Connector 5">
            <a:extLst>
              <a:ext uri="{FF2B5EF4-FFF2-40B4-BE49-F238E27FC236}">
                <a16:creationId xmlns:a16="http://schemas.microsoft.com/office/drawing/2014/main" id="{65A9BE16-CBD8-420B-9D45-563A2674BF50}"/>
              </a:ext>
            </a:extLst>
          </p:cNvPr>
          <p:cNvSpPr/>
          <p:nvPr/>
        </p:nvSpPr>
        <p:spPr>
          <a:xfrm>
            <a:off x="838199" y="6553950"/>
            <a:ext cx="9517079" cy="0"/>
          </a:xfrm>
          <a:prstGeom prst="line">
            <a:avLst/>
          </a:prstGeom>
        </p:spPr>
        <p:style>
          <a:lnRef idx="2">
            <a:schemeClr val="accent3">
              <a:shade val="60000"/>
              <a:hueOff val="0"/>
              <a:satOff val="0"/>
              <a:lumOff val="0"/>
              <a:alphaOff val="0"/>
            </a:schemeClr>
          </a:lnRef>
          <a:fillRef idx="0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7" name="Straight Connector 6">
            <a:extLst>
              <a:ext uri="{FF2B5EF4-FFF2-40B4-BE49-F238E27FC236}">
                <a16:creationId xmlns:a16="http://schemas.microsoft.com/office/drawing/2014/main" id="{5024932A-F6B3-4D65-A895-2D89D374D328}"/>
              </a:ext>
            </a:extLst>
          </p:cNvPr>
          <p:cNvSpPr/>
          <p:nvPr/>
        </p:nvSpPr>
        <p:spPr>
          <a:xfrm>
            <a:off x="838199" y="5613227"/>
            <a:ext cx="9517079" cy="0"/>
          </a:xfrm>
          <a:prstGeom prst="line">
            <a:avLst/>
          </a:prstGeom>
        </p:spPr>
        <p:style>
          <a:lnRef idx="2">
            <a:schemeClr val="accent3">
              <a:shade val="60000"/>
              <a:hueOff val="0"/>
              <a:satOff val="0"/>
              <a:lumOff val="0"/>
              <a:alphaOff val="0"/>
            </a:schemeClr>
          </a:lnRef>
          <a:fillRef idx="0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8" name="Straight Connector 7">
            <a:extLst>
              <a:ext uri="{FF2B5EF4-FFF2-40B4-BE49-F238E27FC236}">
                <a16:creationId xmlns:a16="http://schemas.microsoft.com/office/drawing/2014/main" id="{341ED114-6472-47E2-9ED0-8A4940CF6C96}"/>
              </a:ext>
            </a:extLst>
          </p:cNvPr>
          <p:cNvSpPr/>
          <p:nvPr/>
        </p:nvSpPr>
        <p:spPr>
          <a:xfrm>
            <a:off x="838199" y="4672505"/>
            <a:ext cx="9517079" cy="0"/>
          </a:xfrm>
          <a:prstGeom prst="line">
            <a:avLst/>
          </a:prstGeom>
        </p:spPr>
        <p:style>
          <a:lnRef idx="2">
            <a:schemeClr val="accent3">
              <a:shade val="60000"/>
              <a:hueOff val="0"/>
              <a:satOff val="0"/>
              <a:lumOff val="0"/>
              <a:alphaOff val="0"/>
            </a:schemeClr>
          </a:lnRef>
          <a:fillRef idx="0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9" name="Straight Connector 8">
            <a:extLst>
              <a:ext uri="{FF2B5EF4-FFF2-40B4-BE49-F238E27FC236}">
                <a16:creationId xmlns:a16="http://schemas.microsoft.com/office/drawing/2014/main" id="{493945F9-88B5-4DF8-A085-8DB1D61770C7}"/>
              </a:ext>
            </a:extLst>
          </p:cNvPr>
          <p:cNvSpPr/>
          <p:nvPr/>
        </p:nvSpPr>
        <p:spPr>
          <a:xfrm>
            <a:off x="838199" y="3731782"/>
            <a:ext cx="9517079" cy="0"/>
          </a:xfrm>
          <a:prstGeom prst="line">
            <a:avLst/>
          </a:prstGeom>
        </p:spPr>
        <p:style>
          <a:lnRef idx="2">
            <a:schemeClr val="accent3">
              <a:shade val="60000"/>
              <a:hueOff val="0"/>
              <a:satOff val="0"/>
              <a:lumOff val="0"/>
              <a:alphaOff val="0"/>
            </a:schemeClr>
          </a:lnRef>
          <a:fillRef idx="0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0" name="Straight Connector 9">
            <a:extLst>
              <a:ext uri="{FF2B5EF4-FFF2-40B4-BE49-F238E27FC236}">
                <a16:creationId xmlns:a16="http://schemas.microsoft.com/office/drawing/2014/main" id="{70845C42-9A95-4D54-A7CB-D82E1E5E149A}"/>
              </a:ext>
            </a:extLst>
          </p:cNvPr>
          <p:cNvSpPr/>
          <p:nvPr/>
        </p:nvSpPr>
        <p:spPr>
          <a:xfrm>
            <a:off x="838199" y="2791059"/>
            <a:ext cx="9517079" cy="0"/>
          </a:xfrm>
          <a:prstGeom prst="line">
            <a:avLst/>
          </a:prstGeom>
        </p:spPr>
        <p:style>
          <a:lnRef idx="2">
            <a:schemeClr val="accent3">
              <a:shade val="60000"/>
              <a:hueOff val="0"/>
              <a:satOff val="0"/>
              <a:lumOff val="0"/>
              <a:alphaOff val="0"/>
            </a:schemeClr>
          </a:lnRef>
          <a:fillRef idx="0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7712375-846C-4FD3-95A8-6EA0F370A719}"/>
              </a:ext>
            </a:extLst>
          </p:cNvPr>
          <p:cNvSpPr/>
          <p:nvPr/>
        </p:nvSpPr>
        <p:spPr>
          <a:xfrm>
            <a:off x="4240924" y="1895133"/>
            <a:ext cx="6114352" cy="895926"/>
          </a:xfrm>
          <a:custGeom>
            <a:avLst/>
            <a:gdLst>
              <a:gd name="connsiteX0" fmla="*/ 0 w 7042638"/>
              <a:gd name="connsiteY0" fmla="*/ 0 h 895926"/>
              <a:gd name="connsiteX1" fmla="*/ 7042638 w 7042638"/>
              <a:gd name="connsiteY1" fmla="*/ 0 h 895926"/>
              <a:gd name="connsiteX2" fmla="*/ 7042638 w 7042638"/>
              <a:gd name="connsiteY2" fmla="*/ 895926 h 895926"/>
              <a:gd name="connsiteX3" fmla="*/ 0 w 7042638"/>
              <a:gd name="connsiteY3" fmla="*/ 895926 h 895926"/>
              <a:gd name="connsiteX4" fmla="*/ 0 w 7042638"/>
              <a:gd name="connsiteY4" fmla="*/ 0 h 895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42638" h="895926">
                <a:moveTo>
                  <a:pt x="0" y="0"/>
                </a:moveTo>
                <a:lnTo>
                  <a:pt x="7042638" y="0"/>
                </a:lnTo>
                <a:lnTo>
                  <a:pt x="7042638" y="895926"/>
                </a:lnTo>
                <a:lnTo>
                  <a:pt x="0" y="895926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6670" tIns="26670" rIns="26670" bIns="26670" numCol="1" spcCol="1270" anchor="ctr" anchorCtr="0">
            <a:noAutofit/>
          </a:bodyPr>
          <a:lstStyle/>
          <a:p>
            <a:pPr marL="0" lvl="0" indent="0" algn="l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kern="1200" dirty="0">
                <a:latin typeface="Tw Cen MT Condensed Extra Bold" panose="020B0803020202020204" pitchFamily="34" charset="0"/>
              </a:rPr>
              <a:t>Planning Stage</a:t>
            </a:r>
            <a:endParaRPr lang="en-IN" kern="1200" dirty="0">
              <a:latin typeface="Tw Cen MT Condensed Extra Bold" panose="020B0803020202020204" pitchFamily="34" charset="0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992B209B-D981-40B2-BC6F-95161E3EC979}"/>
              </a:ext>
            </a:extLst>
          </p:cNvPr>
          <p:cNvSpPr/>
          <p:nvPr/>
        </p:nvSpPr>
        <p:spPr>
          <a:xfrm>
            <a:off x="838199" y="1895133"/>
            <a:ext cx="3068078" cy="895926"/>
          </a:xfrm>
          <a:custGeom>
            <a:avLst/>
            <a:gdLst>
              <a:gd name="connsiteX0" fmla="*/ 149351 w 2474440"/>
              <a:gd name="connsiteY0" fmla="*/ 0 h 895926"/>
              <a:gd name="connsiteX1" fmla="*/ 2325089 w 2474440"/>
              <a:gd name="connsiteY1" fmla="*/ 0 h 895926"/>
              <a:gd name="connsiteX2" fmla="*/ 2474440 w 2474440"/>
              <a:gd name="connsiteY2" fmla="*/ 149351 h 895926"/>
              <a:gd name="connsiteX3" fmla="*/ 2474440 w 2474440"/>
              <a:gd name="connsiteY3" fmla="*/ 895926 h 895926"/>
              <a:gd name="connsiteX4" fmla="*/ 2474440 w 2474440"/>
              <a:gd name="connsiteY4" fmla="*/ 895926 h 895926"/>
              <a:gd name="connsiteX5" fmla="*/ 0 w 2474440"/>
              <a:gd name="connsiteY5" fmla="*/ 895926 h 895926"/>
              <a:gd name="connsiteX6" fmla="*/ 0 w 2474440"/>
              <a:gd name="connsiteY6" fmla="*/ 895926 h 895926"/>
              <a:gd name="connsiteX7" fmla="*/ 0 w 2474440"/>
              <a:gd name="connsiteY7" fmla="*/ 149351 h 895926"/>
              <a:gd name="connsiteX8" fmla="*/ 149351 w 2474440"/>
              <a:gd name="connsiteY8" fmla="*/ 0 h 895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74440" h="895926">
                <a:moveTo>
                  <a:pt x="149351" y="0"/>
                </a:moveTo>
                <a:lnTo>
                  <a:pt x="2325089" y="0"/>
                </a:lnTo>
                <a:cubicBezTo>
                  <a:pt x="2407573" y="0"/>
                  <a:pt x="2474440" y="66867"/>
                  <a:pt x="2474440" y="149351"/>
                </a:cubicBezTo>
                <a:lnTo>
                  <a:pt x="2474440" y="895926"/>
                </a:lnTo>
                <a:lnTo>
                  <a:pt x="2474440" y="895926"/>
                </a:lnTo>
                <a:lnTo>
                  <a:pt x="0" y="895926"/>
                </a:lnTo>
                <a:lnTo>
                  <a:pt x="0" y="895926"/>
                </a:lnTo>
                <a:lnTo>
                  <a:pt x="0" y="149351"/>
                </a:lnTo>
                <a:cubicBezTo>
                  <a:pt x="0" y="66867"/>
                  <a:pt x="66867" y="0"/>
                  <a:pt x="149351" y="0"/>
                </a:cubicBezTo>
                <a:close/>
              </a:path>
            </a:pathLst>
          </a:custGeom>
          <a:gradFill>
            <a:gsLst>
              <a:gs pos="0">
                <a:srgbClr val="4BC58B"/>
              </a:gs>
              <a:gs pos="50000">
                <a:srgbClr val="3FC183"/>
              </a:gs>
              <a:gs pos="100000">
                <a:srgbClr val="36A872"/>
              </a:gs>
            </a:gsLst>
          </a:gradFill>
          <a:ln>
            <a:noFill/>
          </a:ln>
        </p:spPr>
        <p:style>
          <a:lnRef idx="1">
            <a:schemeClr val="accent3">
              <a:hueOff val="0"/>
              <a:satOff val="0"/>
              <a:lumOff val="0"/>
              <a:alphaOff val="0"/>
            </a:schemeClr>
          </a:lnRef>
          <a:fillRef idx="3">
            <a:schemeClr val="accent3">
              <a:hueOff val="0"/>
              <a:satOff val="0"/>
              <a:lumOff val="0"/>
              <a:alphaOff val="0"/>
            </a:schemeClr>
          </a:fillRef>
          <a:effectRef idx="3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0413" tIns="70413" rIns="70413" bIns="26670" numCol="1" spcCol="1270" anchor="ctr" anchorCtr="0">
            <a:noAutofit/>
          </a:bodyPr>
          <a:lstStyle/>
          <a:p>
            <a:pPr marL="0" lvl="0" indent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600" kern="1200" dirty="0">
                <a:latin typeface="Tw Cen MT Condensed Extra Bold" panose="020B0803020202020204" pitchFamily="34" charset="0"/>
              </a:rPr>
              <a:t>Automation of database query for Student registration</a:t>
            </a:r>
            <a:endParaRPr lang="en-IN" sz="1600" kern="1200" dirty="0">
              <a:latin typeface="Tw Cen MT Condensed Extra Bold" panose="020B0803020202020204" pitchFamily="34" charset="0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A7C6BDB5-22DA-459B-9DA2-C93B68CA684C}"/>
              </a:ext>
            </a:extLst>
          </p:cNvPr>
          <p:cNvSpPr/>
          <p:nvPr/>
        </p:nvSpPr>
        <p:spPr>
          <a:xfrm>
            <a:off x="4240924" y="2835856"/>
            <a:ext cx="6114352" cy="895926"/>
          </a:xfrm>
          <a:custGeom>
            <a:avLst/>
            <a:gdLst>
              <a:gd name="connsiteX0" fmla="*/ 0 w 7042638"/>
              <a:gd name="connsiteY0" fmla="*/ 0 h 895926"/>
              <a:gd name="connsiteX1" fmla="*/ 7042638 w 7042638"/>
              <a:gd name="connsiteY1" fmla="*/ 0 h 895926"/>
              <a:gd name="connsiteX2" fmla="*/ 7042638 w 7042638"/>
              <a:gd name="connsiteY2" fmla="*/ 895926 h 895926"/>
              <a:gd name="connsiteX3" fmla="*/ 0 w 7042638"/>
              <a:gd name="connsiteY3" fmla="*/ 895926 h 895926"/>
              <a:gd name="connsiteX4" fmla="*/ 0 w 7042638"/>
              <a:gd name="connsiteY4" fmla="*/ 0 h 895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42638" h="895926">
                <a:moveTo>
                  <a:pt x="0" y="0"/>
                </a:moveTo>
                <a:lnTo>
                  <a:pt x="7042638" y="0"/>
                </a:lnTo>
                <a:lnTo>
                  <a:pt x="7042638" y="895926"/>
                </a:lnTo>
                <a:lnTo>
                  <a:pt x="0" y="895926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6670" tIns="26670" rIns="26670" bIns="26670" numCol="1" spcCol="1270" anchor="ctr" anchorCtr="0">
            <a:noAutofit/>
          </a:bodyPr>
          <a:lstStyle/>
          <a:p>
            <a:pPr marL="0" lvl="0" indent="0" algn="l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kern="1200">
                <a:latin typeface="Tw Cen MT Condensed Extra Bold" panose="020B0803020202020204" pitchFamily="34" charset="0"/>
              </a:rPr>
              <a:t>Development Stage</a:t>
            </a:r>
            <a:endParaRPr lang="en-IN" kern="1200">
              <a:latin typeface="Tw Cen MT Condensed Extra Bold" panose="020B0803020202020204" pitchFamily="34" charset="0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12D54D5D-436F-4ED0-8FEA-8AF5E0032858}"/>
              </a:ext>
            </a:extLst>
          </p:cNvPr>
          <p:cNvSpPr/>
          <p:nvPr/>
        </p:nvSpPr>
        <p:spPr>
          <a:xfrm>
            <a:off x="838199" y="2835856"/>
            <a:ext cx="3068078" cy="895926"/>
          </a:xfrm>
          <a:custGeom>
            <a:avLst/>
            <a:gdLst>
              <a:gd name="connsiteX0" fmla="*/ 149351 w 2474440"/>
              <a:gd name="connsiteY0" fmla="*/ 0 h 895926"/>
              <a:gd name="connsiteX1" fmla="*/ 2325089 w 2474440"/>
              <a:gd name="connsiteY1" fmla="*/ 0 h 895926"/>
              <a:gd name="connsiteX2" fmla="*/ 2474440 w 2474440"/>
              <a:gd name="connsiteY2" fmla="*/ 149351 h 895926"/>
              <a:gd name="connsiteX3" fmla="*/ 2474440 w 2474440"/>
              <a:gd name="connsiteY3" fmla="*/ 895926 h 895926"/>
              <a:gd name="connsiteX4" fmla="*/ 2474440 w 2474440"/>
              <a:gd name="connsiteY4" fmla="*/ 895926 h 895926"/>
              <a:gd name="connsiteX5" fmla="*/ 0 w 2474440"/>
              <a:gd name="connsiteY5" fmla="*/ 895926 h 895926"/>
              <a:gd name="connsiteX6" fmla="*/ 0 w 2474440"/>
              <a:gd name="connsiteY6" fmla="*/ 895926 h 895926"/>
              <a:gd name="connsiteX7" fmla="*/ 0 w 2474440"/>
              <a:gd name="connsiteY7" fmla="*/ 149351 h 895926"/>
              <a:gd name="connsiteX8" fmla="*/ 149351 w 2474440"/>
              <a:gd name="connsiteY8" fmla="*/ 0 h 895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74440" h="895926">
                <a:moveTo>
                  <a:pt x="149351" y="0"/>
                </a:moveTo>
                <a:lnTo>
                  <a:pt x="2325089" y="0"/>
                </a:lnTo>
                <a:cubicBezTo>
                  <a:pt x="2407573" y="0"/>
                  <a:pt x="2474440" y="66867"/>
                  <a:pt x="2474440" y="149351"/>
                </a:cubicBezTo>
                <a:lnTo>
                  <a:pt x="2474440" y="895926"/>
                </a:lnTo>
                <a:lnTo>
                  <a:pt x="2474440" y="895926"/>
                </a:lnTo>
                <a:lnTo>
                  <a:pt x="0" y="895926"/>
                </a:lnTo>
                <a:lnTo>
                  <a:pt x="0" y="895926"/>
                </a:lnTo>
                <a:lnTo>
                  <a:pt x="0" y="149351"/>
                </a:lnTo>
                <a:cubicBezTo>
                  <a:pt x="0" y="66867"/>
                  <a:pt x="66867" y="0"/>
                  <a:pt x="149351" y="0"/>
                </a:cubicBezTo>
                <a:close/>
              </a:path>
            </a:pathLst>
          </a:custGeom>
          <a:gradFill>
            <a:gsLst>
              <a:gs pos="0">
                <a:srgbClr val="4BC58B"/>
              </a:gs>
              <a:gs pos="50000">
                <a:srgbClr val="3FC183"/>
              </a:gs>
              <a:gs pos="100000">
                <a:srgbClr val="36A872"/>
              </a:gs>
            </a:gsLst>
          </a:gradFill>
          <a:ln>
            <a:noFill/>
          </a:ln>
        </p:spPr>
        <p:style>
          <a:lnRef idx="1">
            <a:schemeClr val="accent3">
              <a:hueOff val="0"/>
              <a:satOff val="0"/>
              <a:lumOff val="0"/>
              <a:alphaOff val="0"/>
            </a:schemeClr>
          </a:lnRef>
          <a:fillRef idx="3">
            <a:schemeClr val="accent3">
              <a:hueOff val="0"/>
              <a:satOff val="0"/>
              <a:lumOff val="0"/>
              <a:alphaOff val="0"/>
            </a:schemeClr>
          </a:fillRef>
          <a:effectRef idx="3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0413" tIns="70413" rIns="70413" bIns="26670" numCol="1" spcCol="1270" anchor="ctr" anchorCtr="0">
            <a:noAutofit/>
          </a:bodyPr>
          <a:lstStyle/>
          <a:p>
            <a:pPr marL="0" lvl="0" indent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600" kern="1200">
                <a:latin typeface="Tw Cen MT Condensed Extra Bold" panose="020B0803020202020204" pitchFamily="34" charset="0"/>
              </a:rPr>
              <a:t>Development of Academic Operations Registration Control Panel.</a:t>
            </a:r>
            <a:endParaRPr lang="en-IN" sz="1600" kern="1200">
              <a:latin typeface="Tw Cen MT Condensed Extra Bold" panose="020B0803020202020204" pitchFamily="34" charset="0"/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BD0DFD00-791F-4D85-B98B-4345AB572208}"/>
              </a:ext>
            </a:extLst>
          </p:cNvPr>
          <p:cNvSpPr/>
          <p:nvPr/>
        </p:nvSpPr>
        <p:spPr>
          <a:xfrm>
            <a:off x="4240924" y="3776578"/>
            <a:ext cx="6114352" cy="895926"/>
          </a:xfrm>
          <a:custGeom>
            <a:avLst/>
            <a:gdLst>
              <a:gd name="connsiteX0" fmla="*/ 0 w 7042638"/>
              <a:gd name="connsiteY0" fmla="*/ 0 h 895926"/>
              <a:gd name="connsiteX1" fmla="*/ 7042638 w 7042638"/>
              <a:gd name="connsiteY1" fmla="*/ 0 h 895926"/>
              <a:gd name="connsiteX2" fmla="*/ 7042638 w 7042638"/>
              <a:gd name="connsiteY2" fmla="*/ 895926 h 895926"/>
              <a:gd name="connsiteX3" fmla="*/ 0 w 7042638"/>
              <a:gd name="connsiteY3" fmla="*/ 895926 h 895926"/>
              <a:gd name="connsiteX4" fmla="*/ 0 w 7042638"/>
              <a:gd name="connsiteY4" fmla="*/ 0 h 895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42638" h="895926">
                <a:moveTo>
                  <a:pt x="0" y="0"/>
                </a:moveTo>
                <a:lnTo>
                  <a:pt x="7042638" y="0"/>
                </a:lnTo>
                <a:lnTo>
                  <a:pt x="7042638" y="895926"/>
                </a:lnTo>
                <a:lnTo>
                  <a:pt x="0" y="895926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6670" tIns="26670" rIns="26670" bIns="26670" numCol="1" spcCol="1270" anchor="ctr" anchorCtr="0">
            <a:noAutofit/>
          </a:bodyPr>
          <a:lstStyle/>
          <a:p>
            <a:pPr marL="0" lvl="0" indent="0" algn="l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kern="1200" dirty="0">
                <a:latin typeface="Tw Cen MT Condensed Extra Bold" panose="020B0803020202020204" pitchFamily="34" charset="0"/>
              </a:rPr>
              <a:t>Development Stage</a:t>
            </a:r>
            <a:endParaRPr lang="en-IN" kern="1200" dirty="0">
              <a:latin typeface="Tw Cen MT Condensed Extra Bold" panose="020B0803020202020204" pitchFamily="34" charset="0"/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9A774A0-AF69-419D-94F4-93E6180D46FD}"/>
              </a:ext>
            </a:extLst>
          </p:cNvPr>
          <p:cNvSpPr/>
          <p:nvPr/>
        </p:nvSpPr>
        <p:spPr>
          <a:xfrm>
            <a:off x="838199" y="3776578"/>
            <a:ext cx="3068078" cy="895926"/>
          </a:xfrm>
          <a:custGeom>
            <a:avLst/>
            <a:gdLst>
              <a:gd name="connsiteX0" fmla="*/ 149351 w 2474440"/>
              <a:gd name="connsiteY0" fmla="*/ 0 h 895926"/>
              <a:gd name="connsiteX1" fmla="*/ 2325089 w 2474440"/>
              <a:gd name="connsiteY1" fmla="*/ 0 h 895926"/>
              <a:gd name="connsiteX2" fmla="*/ 2474440 w 2474440"/>
              <a:gd name="connsiteY2" fmla="*/ 149351 h 895926"/>
              <a:gd name="connsiteX3" fmla="*/ 2474440 w 2474440"/>
              <a:gd name="connsiteY3" fmla="*/ 895926 h 895926"/>
              <a:gd name="connsiteX4" fmla="*/ 2474440 w 2474440"/>
              <a:gd name="connsiteY4" fmla="*/ 895926 h 895926"/>
              <a:gd name="connsiteX5" fmla="*/ 0 w 2474440"/>
              <a:gd name="connsiteY5" fmla="*/ 895926 h 895926"/>
              <a:gd name="connsiteX6" fmla="*/ 0 w 2474440"/>
              <a:gd name="connsiteY6" fmla="*/ 895926 h 895926"/>
              <a:gd name="connsiteX7" fmla="*/ 0 w 2474440"/>
              <a:gd name="connsiteY7" fmla="*/ 149351 h 895926"/>
              <a:gd name="connsiteX8" fmla="*/ 149351 w 2474440"/>
              <a:gd name="connsiteY8" fmla="*/ 0 h 895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74440" h="895926">
                <a:moveTo>
                  <a:pt x="149351" y="0"/>
                </a:moveTo>
                <a:lnTo>
                  <a:pt x="2325089" y="0"/>
                </a:lnTo>
                <a:cubicBezTo>
                  <a:pt x="2407573" y="0"/>
                  <a:pt x="2474440" y="66867"/>
                  <a:pt x="2474440" y="149351"/>
                </a:cubicBezTo>
                <a:lnTo>
                  <a:pt x="2474440" y="895926"/>
                </a:lnTo>
                <a:lnTo>
                  <a:pt x="2474440" y="895926"/>
                </a:lnTo>
                <a:lnTo>
                  <a:pt x="0" y="895926"/>
                </a:lnTo>
                <a:lnTo>
                  <a:pt x="0" y="895926"/>
                </a:lnTo>
                <a:lnTo>
                  <a:pt x="0" y="149351"/>
                </a:lnTo>
                <a:cubicBezTo>
                  <a:pt x="0" y="66867"/>
                  <a:pt x="66867" y="0"/>
                  <a:pt x="149351" y="0"/>
                </a:cubicBezTo>
                <a:close/>
              </a:path>
            </a:pathLst>
          </a:custGeom>
          <a:gradFill>
            <a:gsLst>
              <a:gs pos="0">
                <a:srgbClr val="4BC58B"/>
              </a:gs>
              <a:gs pos="50000">
                <a:srgbClr val="3FC183"/>
              </a:gs>
              <a:gs pos="100000">
                <a:srgbClr val="36A872"/>
              </a:gs>
            </a:gsLst>
          </a:gradFill>
          <a:ln>
            <a:noFill/>
          </a:ln>
        </p:spPr>
        <p:style>
          <a:lnRef idx="1">
            <a:schemeClr val="accent3">
              <a:hueOff val="0"/>
              <a:satOff val="0"/>
              <a:lumOff val="0"/>
              <a:alphaOff val="0"/>
            </a:schemeClr>
          </a:lnRef>
          <a:fillRef idx="3">
            <a:schemeClr val="accent3">
              <a:hueOff val="0"/>
              <a:satOff val="0"/>
              <a:lumOff val="0"/>
              <a:alphaOff val="0"/>
            </a:schemeClr>
          </a:fillRef>
          <a:effectRef idx="3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0413" tIns="70413" rIns="70413" bIns="26670" numCol="1" spcCol="1270" anchor="ctr" anchorCtr="0">
            <a:noAutofit/>
          </a:bodyPr>
          <a:lstStyle/>
          <a:p>
            <a:pPr marL="0" lvl="0" indent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600" kern="1200">
                <a:latin typeface="Tw Cen MT Condensed Extra Bold" panose="020B0803020202020204" pitchFamily="34" charset="0"/>
              </a:rPr>
              <a:t>Development of HOD Dashboard</a:t>
            </a:r>
            <a:endParaRPr lang="en-IN" sz="1600" kern="1200">
              <a:latin typeface="Tw Cen MT Condensed Extra Bold" panose="020B0803020202020204" pitchFamily="34" charset="0"/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4D29F43-F454-4BA9-9E0D-FA9C7B11E699}"/>
              </a:ext>
            </a:extLst>
          </p:cNvPr>
          <p:cNvSpPr/>
          <p:nvPr/>
        </p:nvSpPr>
        <p:spPr>
          <a:xfrm>
            <a:off x="4240924" y="4717301"/>
            <a:ext cx="6114352" cy="895926"/>
          </a:xfrm>
          <a:custGeom>
            <a:avLst/>
            <a:gdLst>
              <a:gd name="connsiteX0" fmla="*/ 0 w 7042638"/>
              <a:gd name="connsiteY0" fmla="*/ 0 h 895926"/>
              <a:gd name="connsiteX1" fmla="*/ 7042638 w 7042638"/>
              <a:gd name="connsiteY1" fmla="*/ 0 h 895926"/>
              <a:gd name="connsiteX2" fmla="*/ 7042638 w 7042638"/>
              <a:gd name="connsiteY2" fmla="*/ 895926 h 895926"/>
              <a:gd name="connsiteX3" fmla="*/ 0 w 7042638"/>
              <a:gd name="connsiteY3" fmla="*/ 895926 h 895926"/>
              <a:gd name="connsiteX4" fmla="*/ 0 w 7042638"/>
              <a:gd name="connsiteY4" fmla="*/ 0 h 895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42638" h="895926">
                <a:moveTo>
                  <a:pt x="0" y="0"/>
                </a:moveTo>
                <a:lnTo>
                  <a:pt x="7042638" y="0"/>
                </a:lnTo>
                <a:lnTo>
                  <a:pt x="7042638" y="895926"/>
                </a:lnTo>
                <a:lnTo>
                  <a:pt x="0" y="895926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6670" tIns="26670" rIns="26670" bIns="26670" numCol="1" spcCol="1270" anchor="ctr" anchorCtr="0">
            <a:noAutofit/>
          </a:bodyPr>
          <a:lstStyle/>
          <a:p>
            <a:pPr marL="0" lvl="0" indent="0" algn="l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kern="1200">
                <a:latin typeface="Tw Cen MT Condensed Extra Bold" panose="020B0803020202020204" pitchFamily="34" charset="0"/>
              </a:rPr>
              <a:t>Planning Stage</a:t>
            </a:r>
            <a:endParaRPr lang="en-IN" kern="1200">
              <a:latin typeface="Tw Cen MT Condensed Extra Bold" panose="020B0803020202020204" pitchFamily="34" charset="0"/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0CEA39E5-F853-4446-804B-EA6AE81150AA}"/>
              </a:ext>
            </a:extLst>
          </p:cNvPr>
          <p:cNvSpPr/>
          <p:nvPr/>
        </p:nvSpPr>
        <p:spPr>
          <a:xfrm>
            <a:off x="838199" y="4717301"/>
            <a:ext cx="3068078" cy="895926"/>
          </a:xfrm>
          <a:custGeom>
            <a:avLst/>
            <a:gdLst>
              <a:gd name="connsiteX0" fmla="*/ 149351 w 2474440"/>
              <a:gd name="connsiteY0" fmla="*/ 0 h 895926"/>
              <a:gd name="connsiteX1" fmla="*/ 2325089 w 2474440"/>
              <a:gd name="connsiteY1" fmla="*/ 0 h 895926"/>
              <a:gd name="connsiteX2" fmla="*/ 2474440 w 2474440"/>
              <a:gd name="connsiteY2" fmla="*/ 149351 h 895926"/>
              <a:gd name="connsiteX3" fmla="*/ 2474440 w 2474440"/>
              <a:gd name="connsiteY3" fmla="*/ 895926 h 895926"/>
              <a:gd name="connsiteX4" fmla="*/ 2474440 w 2474440"/>
              <a:gd name="connsiteY4" fmla="*/ 895926 h 895926"/>
              <a:gd name="connsiteX5" fmla="*/ 0 w 2474440"/>
              <a:gd name="connsiteY5" fmla="*/ 895926 h 895926"/>
              <a:gd name="connsiteX6" fmla="*/ 0 w 2474440"/>
              <a:gd name="connsiteY6" fmla="*/ 895926 h 895926"/>
              <a:gd name="connsiteX7" fmla="*/ 0 w 2474440"/>
              <a:gd name="connsiteY7" fmla="*/ 149351 h 895926"/>
              <a:gd name="connsiteX8" fmla="*/ 149351 w 2474440"/>
              <a:gd name="connsiteY8" fmla="*/ 0 h 895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74440" h="895926">
                <a:moveTo>
                  <a:pt x="149351" y="0"/>
                </a:moveTo>
                <a:lnTo>
                  <a:pt x="2325089" y="0"/>
                </a:lnTo>
                <a:cubicBezTo>
                  <a:pt x="2407573" y="0"/>
                  <a:pt x="2474440" y="66867"/>
                  <a:pt x="2474440" y="149351"/>
                </a:cubicBezTo>
                <a:lnTo>
                  <a:pt x="2474440" y="895926"/>
                </a:lnTo>
                <a:lnTo>
                  <a:pt x="2474440" y="895926"/>
                </a:lnTo>
                <a:lnTo>
                  <a:pt x="0" y="895926"/>
                </a:lnTo>
                <a:lnTo>
                  <a:pt x="0" y="895926"/>
                </a:lnTo>
                <a:lnTo>
                  <a:pt x="0" y="149351"/>
                </a:lnTo>
                <a:cubicBezTo>
                  <a:pt x="0" y="66867"/>
                  <a:pt x="66867" y="0"/>
                  <a:pt x="149351" y="0"/>
                </a:cubicBezTo>
                <a:close/>
              </a:path>
            </a:pathLst>
          </a:custGeom>
          <a:gradFill>
            <a:gsLst>
              <a:gs pos="0">
                <a:srgbClr val="4BC58B"/>
              </a:gs>
              <a:gs pos="50000">
                <a:srgbClr val="3FC183"/>
              </a:gs>
              <a:gs pos="100000">
                <a:srgbClr val="36A872"/>
              </a:gs>
            </a:gsLst>
          </a:gradFill>
          <a:ln>
            <a:noFill/>
          </a:ln>
        </p:spPr>
        <p:style>
          <a:lnRef idx="1">
            <a:schemeClr val="accent3">
              <a:hueOff val="0"/>
              <a:satOff val="0"/>
              <a:lumOff val="0"/>
              <a:alphaOff val="0"/>
            </a:schemeClr>
          </a:lnRef>
          <a:fillRef idx="3">
            <a:schemeClr val="accent3">
              <a:hueOff val="0"/>
              <a:satOff val="0"/>
              <a:lumOff val="0"/>
              <a:alphaOff val="0"/>
            </a:schemeClr>
          </a:fillRef>
          <a:effectRef idx="3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0413" tIns="70413" rIns="70413" bIns="26670" numCol="1" spcCol="1270" anchor="ctr" anchorCtr="0">
            <a:noAutofit/>
          </a:bodyPr>
          <a:lstStyle/>
          <a:p>
            <a:pPr marL="0" lvl="0" indent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600" kern="1200">
                <a:latin typeface="Tw Cen MT Condensed Extra Bold" panose="020B0803020202020204" pitchFamily="34" charset="0"/>
              </a:rPr>
              <a:t>Development of interface for the COP, Term off, Not Active to Active and Other Student Cases </a:t>
            </a:r>
            <a:endParaRPr lang="en-IN" sz="1600" kern="1200">
              <a:latin typeface="Tw Cen MT Condensed Extra Bold" panose="020B0803020202020204" pitchFamily="34" charset="0"/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6A9354D3-2E83-4BA8-BB7B-9F733DF5A778}"/>
              </a:ext>
            </a:extLst>
          </p:cNvPr>
          <p:cNvSpPr/>
          <p:nvPr/>
        </p:nvSpPr>
        <p:spPr>
          <a:xfrm>
            <a:off x="4240924" y="5658024"/>
            <a:ext cx="6114352" cy="895926"/>
          </a:xfrm>
          <a:custGeom>
            <a:avLst/>
            <a:gdLst>
              <a:gd name="connsiteX0" fmla="*/ 0 w 7042638"/>
              <a:gd name="connsiteY0" fmla="*/ 0 h 895926"/>
              <a:gd name="connsiteX1" fmla="*/ 7042638 w 7042638"/>
              <a:gd name="connsiteY1" fmla="*/ 0 h 895926"/>
              <a:gd name="connsiteX2" fmla="*/ 7042638 w 7042638"/>
              <a:gd name="connsiteY2" fmla="*/ 895926 h 895926"/>
              <a:gd name="connsiteX3" fmla="*/ 0 w 7042638"/>
              <a:gd name="connsiteY3" fmla="*/ 895926 h 895926"/>
              <a:gd name="connsiteX4" fmla="*/ 0 w 7042638"/>
              <a:gd name="connsiteY4" fmla="*/ 0 h 895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42638" h="895926">
                <a:moveTo>
                  <a:pt x="0" y="0"/>
                </a:moveTo>
                <a:lnTo>
                  <a:pt x="7042638" y="0"/>
                </a:lnTo>
                <a:lnTo>
                  <a:pt x="7042638" y="895926"/>
                </a:lnTo>
                <a:lnTo>
                  <a:pt x="0" y="895926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6670" tIns="26670" rIns="26670" bIns="26670" numCol="1" spcCol="1270" anchor="ctr" anchorCtr="0">
            <a:noAutofit/>
          </a:bodyPr>
          <a:lstStyle/>
          <a:p>
            <a:pPr marL="0" lvl="0" indent="0" algn="l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kern="1200">
                <a:latin typeface="Tw Cen MT Condensed Extra Bold" panose="020B0803020202020204" pitchFamily="34" charset="0"/>
              </a:rPr>
              <a:t>Development Stage</a:t>
            </a:r>
            <a:endParaRPr lang="en-IN" kern="1200">
              <a:latin typeface="Tw Cen MT Condensed Extra Bold" panose="020B0803020202020204" pitchFamily="34" charset="0"/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CED959DF-4081-4A4A-9C44-E87445913276}"/>
              </a:ext>
            </a:extLst>
          </p:cNvPr>
          <p:cNvSpPr/>
          <p:nvPr/>
        </p:nvSpPr>
        <p:spPr>
          <a:xfrm>
            <a:off x="838199" y="5658024"/>
            <a:ext cx="3068078" cy="895926"/>
          </a:xfrm>
          <a:custGeom>
            <a:avLst/>
            <a:gdLst>
              <a:gd name="connsiteX0" fmla="*/ 149351 w 2474440"/>
              <a:gd name="connsiteY0" fmla="*/ 0 h 895926"/>
              <a:gd name="connsiteX1" fmla="*/ 2325089 w 2474440"/>
              <a:gd name="connsiteY1" fmla="*/ 0 h 895926"/>
              <a:gd name="connsiteX2" fmla="*/ 2474440 w 2474440"/>
              <a:gd name="connsiteY2" fmla="*/ 149351 h 895926"/>
              <a:gd name="connsiteX3" fmla="*/ 2474440 w 2474440"/>
              <a:gd name="connsiteY3" fmla="*/ 895926 h 895926"/>
              <a:gd name="connsiteX4" fmla="*/ 2474440 w 2474440"/>
              <a:gd name="connsiteY4" fmla="*/ 895926 h 895926"/>
              <a:gd name="connsiteX5" fmla="*/ 0 w 2474440"/>
              <a:gd name="connsiteY5" fmla="*/ 895926 h 895926"/>
              <a:gd name="connsiteX6" fmla="*/ 0 w 2474440"/>
              <a:gd name="connsiteY6" fmla="*/ 895926 h 895926"/>
              <a:gd name="connsiteX7" fmla="*/ 0 w 2474440"/>
              <a:gd name="connsiteY7" fmla="*/ 149351 h 895926"/>
              <a:gd name="connsiteX8" fmla="*/ 149351 w 2474440"/>
              <a:gd name="connsiteY8" fmla="*/ 0 h 895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74440" h="895926">
                <a:moveTo>
                  <a:pt x="149351" y="0"/>
                </a:moveTo>
                <a:lnTo>
                  <a:pt x="2325089" y="0"/>
                </a:lnTo>
                <a:cubicBezTo>
                  <a:pt x="2407573" y="0"/>
                  <a:pt x="2474440" y="66867"/>
                  <a:pt x="2474440" y="149351"/>
                </a:cubicBezTo>
                <a:lnTo>
                  <a:pt x="2474440" y="895926"/>
                </a:lnTo>
                <a:lnTo>
                  <a:pt x="2474440" y="895926"/>
                </a:lnTo>
                <a:lnTo>
                  <a:pt x="0" y="895926"/>
                </a:lnTo>
                <a:lnTo>
                  <a:pt x="0" y="895926"/>
                </a:lnTo>
                <a:lnTo>
                  <a:pt x="0" y="149351"/>
                </a:lnTo>
                <a:cubicBezTo>
                  <a:pt x="0" y="66867"/>
                  <a:pt x="66867" y="0"/>
                  <a:pt x="149351" y="0"/>
                </a:cubicBezTo>
                <a:close/>
              </a:path>
            </a:pathLst>
          </a:custGeom>
          <a:gradFill>
            <a:gsLst>
              <a:gs pos="0">
                <a:srgbClr val="4BC58B"/>
              </a:gs>
              <a:gs pos="50000">
                <a:srgbClr val="3FC183"/>
              </a:gs>
              <a:gs pos="100000">
                <a:srgbClr val="36A872"/>
              </a:gs>
            </a:gsLst>
          </a:gradFill>
          <a:ln>
            <a:noFill/>
          </a:ln>
        </p:spPr>
        <p:style>
          <a:lnRef idx="1">
            <a:schemeClr val="accent3">
              <a:hueOff val="0"/>
              <a:satOff val="0"/>
              <a:lumOff val="0"/>
              <a:alphaOff val="0"/>
            </a:schemeClr>
          </a:lnRef>
          <a:fillRef idx="3">
            <a:schemeClr val="accent3">
              <a:hueOff val="0"/>
              <a:satOff val="0"/>
              <a:lumOff val="0"/>
              <a:alphaOff val="0"/>
            </a:schemeClr>
          </a:fillRef>
          <a:effectRef idx="3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0413" tIns="70413" rIns="70413" bIns="26670" numCol="1" spcCol="1270" anchor="ctr" anchorCtr="0">
            <a:noAutofit/>
          </a:bodyPr>
          <a:lstStyle/>
          <a:p>
            <a:pPr marL="0" lvl="0" indent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600" kern="1200">
                <a:latin typeface="Tw Cen MT Condensed Extra Bold" panose="020B0803020202020204" pitchFamily="34" charset="0"/>
              </a:rPr>
              <a:t>Modification of Load Analysis Tab</a:t>
            </a:r>
            <a:endParaRPr lang="en-IN" sz="1600" kern="1200">
              <a:latin typeface="Tw Cen MT Condensed Extra Bold" panose="020B08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51344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1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1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#ppt_w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left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500" fill="hold"/>
                                        <p:tgtEl>
                                          <p:spTgt spid="1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1" dur="500" fill="hold"/>
                                        <p:tgtEl>
                                          <p:spTgt spid="18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32" presetID="1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#ppt_w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left)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8" dur="500" fill="hold"/>
                                        <p:tgtEl>
                                          <p:spTgt spid="2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7" dur="500" fill="hold"/>
                                        <p:tgtEl>
                                          <p:spTgt spid="24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48" presetID="1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#ppt_w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left)">
                                      <p:cBhvr>
                                        <p:cTn id="5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4" dur="500" fill="hold"/>
                                        <p:tgtEl>
                                          <p:spTgt spid="2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000"/>
                            </p:stCondLst>
                            <p:childTnLst>
                              <p:par>
                                <p:cTn id="56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3" dur="500" fill="hold"/>
                                        <p:tgtEl>
                                          <p:spTgt spid="26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64" presetID="1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5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#ppt_w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left)">
                                      <p:cBhvr>
                                        <p:cTn id="6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0" dur="500" fill="hold"/>
                                        <p:tgtEl>
                                          <p:spTgt spid="2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000"/>
                            </p:stCondLst>
                            <p:childTnLst>
                              <p:par>
                                <p:cTn id="72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7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9" dur="500" fill="hold"/>
                                        <p:tgtEl>
                                          <p:spTgt spid="28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80" presetID="1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1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#ppt_w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left)">
                                      <p:cBhvr>
                                        <p:cTn id="8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  <p:bldP spid="13" grpId="0" animBg="1"/>
      <p:bldP spid="13" grpId="1" animBg="1"/>
      <p:bldP spid="15" grpId="0"/>
      <p:bldP spid="15" grpId="1"/>
      <p:bldP spid="18" grpId="0" animBg="1"/>
      <p:bldP spid="18" grpId="1" animBg="1"/>
      <p:bldP spid="23" grpId="0"/>
      <p:bldP spid="23" grpId="1"/>
      <p:bldP spid="24" grpId="0" animBg="1"/>
      <p:bldP spid="24" grpId="1" animBg="1"/>
      <p:bldP spid="25" grpId="0"/>
      <p:bldP spid="25" grpId="1"/>
      <p:bldP spid="26" grpId="0" animBg="1"/>
      <p:bldP spid="26" grpId="1" animBg="1"/>
      <p:bldP spid="27" grpId="0"/>
      <p:bldP spid="27" grpId="1"/>
      <p:bldP spid="28" grpId="0" animBg="1"/>
      <p:bldP spid="28" grpId="1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5DDCB2-BD8E-4B1A-A1C0-2032B3CFE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IN" sz="4000" dirty="0">
                <a:latin typeface="Tw Cen MT Condensed Extra Bold" panose="020B0803020202020204" pitchFamily="34" charset="0"/>
              </a:rPr>
              <a:t>Activities Calendar : March,2022</a:t>
            </a:r>
            <a:br>
              <a:rPr lang="en-IN" sz="4000" dirty="0">
                <a:latin typeface="Tw Cen MT Condensed Extra Bold" panose="020B0803020202020204" pitchFamily="34" charset="0"/>
              </a:rPr>
            </a:br>
            <a:r>
              <a:rPr lang="en-IN" sz="4000" dirty="0">
                <a:solidFill>
                  <a:srgbClr val="FF0000"/>
                </a:solidFill>
                <a:latin typeface="Tw Cen MT Condensed Extra Bold" panose="020B0803020202020204" pitchFamily="34" charset="0"/>
              </a:rPr>
              <a:t>Activity Type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F83BE66-E8A3-45A1-8F05-35AC76F1DB39}"/>
              </a:ext>
            </a:extLst>
          </p:cNvPr>
          <p:cNvGrpSpPr/>
          <p:nvPr/>
        </p:nvGrpSpPr>
        <p:grpSpPr>
          <a:xfrm rot="5400000">
            <a:off x="9447388" y="4032075"/>
            <a:ext cx="4210239" cy="745584"/>
            <a:chOff x="4153534" y="2199260"/>
            <a:chExt cx="4697730" cy="762000"/>
          </a:xfrm>
        </p:grpSpPr>
        <p:sp>
          <p:nvSpPr>
            <p:cNvPr id="16" name="Rectangle: Top Corners Rounded 15">
              <a:extLst>
                <a:ext uri="{FF2B5EF4-FFF2-40B4-BE49-F238E27FC236}">
                  <a16:creationId xmlns:a16="http://schemas.microsoft.com/office/drawing/2014/main" id="{B499A591-C0F1-43C3-A294-4DE721406952}"/>
                </a:ext>
              </a:extLst>
            </p:cNvPr>
            <p:cNvSpPr/>
            <p:nvPr/>
          </p:nvSpPr>
          <p:spPr>
            <a:xfrm>
              <a:off x="4153534" y="2199260"/>
              <a:ext cx="4697730" cy="762000"/>
            </a:xfrm>
            <a:prstGeom prst="round2Same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900"/>
              <a:endParaRPr lang="en-IN" sz="135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E7A54E3-0EE7-4D03-AE70-CEF7DC9C83FE}"/>
                </a:ext>
              </a:extLst>
            </p:cNvPr>
            <p:cNvSpPr txBox="1"/>
            <p:nvPr/>
          </p:nvSpPr>
          <p:spPr>
            <a:xfrm>
              <a:off x="5607654" y="2303258"/>
              <a:ext cx="1789490" cy="553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342900"/>
              <a:r>
                <a:rPr lang="en-IN" sz="2100" dirty="0">
                  <a:solidFill>
                    <a:prstClr val="white"/>
                  </a:solidFill>
                  <a:latin typeface="Bahnschrift" panose="020B0502040204020203" pitchFamily="34" charset="0"/>
                </a:rPr>
                <a:t>Regular</a:t>
              </a: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9CC5FFB5-A561-480F-8AE4-BA41CCA7DD55}"/>
              </a:ext>
            </a:extLst>
          </p:cNvPr>
          <p:cNvSpPr/>
          <p:nvPr/>
        </p:nvSpPr>
        <p:spPr>
          <a:xfrm>
            <a:off x="0" y="1739829"/>
            <a:ext cx="11181737" cy="4962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101600" dist="88900" dir="18900000" sx="101000" sy="101000" algn="bl" rotWithShape="0">
              <a:prstClr val="black">
                <a:alpha val="4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endParaRPr lang="en-IN" sz="1350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05A8027-6A2A-474C-9F22-5A1EBFFCA71E}"/>
              </a:ext>
            </a:extLst>
          </p:cNvPr>
          <p:cNvGrpSpPr/>
          <p:nvPr/>
        </p:nvGrpSpPr>
        <p:grpSpPr>
          <a:xfrm rot="5400000">
            <a:off x="8642543" y="4145505"/>
            <a:ext cx="4251930" cy="571500"/>
            <a:chOff x="4153534" y="2199260"/>
            <a:chExt cx="4697730" cy="762000"/>
          </a:xfrm>
        </p:grpSpPr>
        <p:sp>
          <p:nvSpPr>
            <p:cNvPr id="21" name="Rectangle: Top Corners Rounded 20">
              <a:extLst>
                <a:ext uri="{FF2B5EF4-FFF2-40B4-BE49-F238E27FC236}">
                  <a16:creationId xmlns:a16="http://schemas.microsoft.com/office/drawing/2014/main" id="{E329318A-B7F0-4279-BDCE-1DFBA69B734A}"/>
                </a:ext>
              </a:extLst>
            </p:cNvPr>
            <p:cNvSpPr/>
            <p:nvPr/>
          </p:nvSpPr>
          <p:spPr>
            <a:xfrm>
              <a:off x="4153534" y="2199260"/>
              <a:ext cx="4697730" cy="762000"/>
            </a:xfrm>
            <a:prstGeom prst="round2SameRect">
              <a:avLst/>
            </a:prstGeom>
            <a:solidFill>
              <a:srgbClr val="36A8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900"/>
              <a:endParaRPr lang="en-IN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494447D-D787-4F71-A0C7-DB65D457B083}"/>
                </a:ext>
              </a:extLst>
            </p:cNvPr>
            <p:cNvSpPr txBox="1"/>
            <p:nvPr/>
          </p:nvSpPr>
          <p:spPr>
            <a:xfrm>
              <a:off x="4622803" y="2269503"/>
              <a:ext cx="3759195" cy="553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342900"/>
              <a:r>
                <a:rPr lang="en-IN" sz="2100" dirty="0">
                  <a:solidFill>
                    <a:prstClr val="white"/>
                  </a:solidFill>
                  <a:latin typeface="Bahnschrift" panose="020B0502040204020203" pitchFamily="34" charset="0"/>
                </a:rPr>
                <a:t>New Activities</a:t>
              </a:r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B9D12244-D97F-44DC-96E1-F663EA8CDA05}"/>
              </a:ext>
            </a:extLst>
          </p:cNvPr>
          <p:cNvSpPr/>
          <p:nvPr/>
        </p:nvSpPr>
        <p:spPr>
          <a:xfrm>
            <a:off x="0" y="1739828"/>
            <a:ext cx="10484308" cy="5011737"/>
          </a:xfrm>
          <a:prstGeom prst="rect">
            <a:avLst/>
          </a:prstGeom>
          <a:solidFill>
            <a:srgbClr val="B4E6CE"/>
          </a:solidFill>
          <a:ln>
            <a:noFill/>
          </a:ln>
          <a:effectLst>
            <a:outerShdw blurRad="101600" dist="88900" dir="18900000" sx="101000" sy="101000" algn="bl" rotWithShape="0">
              <a:prstClr val="black">
                <a:alpha val="4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endParaRPr lang="en-IN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" name="Straight Connector 5">
            <a:extLst>
              <a:ext uri="{FF2B5EF4-FFF2-40B4-BE49-F238E27FC236}">
                <a16:creationId xmlns:a16="http://schemas.microsoft.com/office/drawing/2014/main" id="{65A9BE16-CBD8-420B-9D45-563A2674BF50}"/>
              </a:ext>
            </a:extLst>
          </p:cNvPr>
          <p:cNvSpPr/>
          <p:nvPr/>
        </p:nvSpPr>
        <p:spPr>
          <a:xfrm>
            <a:off x="838199" y="6553950"/>
            <a:ext cx="9517079" cy="0"/>
          </a:xfrm>
          <a:prstGeom prst="line">
            <a:avLst/>
          </a:prstGeom>
        </p:spPr>
        <p:style>
          <a:lnRef idx="2">
            <a:schemeClr val="accent3">
              <a:shade val="60000"/>
              <a:hueOff val="0"/>
              <a:satOff val="0"/>
              <a:lumOff val="0"/>
              <a:alphaOff val="0"/>
            </a:schemeClr>
          </a:lnRef>
          <a:fillRef idx="0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7" name="Straight Connector 6">
            <a:extLst>
              <a:ext uri="{FF2B5EF4-FFF2-40B4-BE49-F238E27FC236}">
                <a16:creationId xmlns:a16="http://schemas.microsoft.com/office/drawing/2014/main" id="{5024932A-F6B3-4D65-A895-2D89D374D328}"/>
              </a:ext>
            </a:extLst>
          </p:cNvPr>
          <p:cNvSpPr/>
          <p:nvPr/>
        </p:nvSpPr>
        <p:spPr>
          <a:xfrm>
            <a:off x="838199" y="5613227"/>
            <a:ext cx="9517079" cy="0"/>
          </a:xfrm>
          <a:prstGeom prst="line">
            <a:avLst/>
          </a:prstGeom>
        </p:spPr>
        <p:style>
          <a:lnRef idx="2">
            <a:schemeClr val="accent3">
              <a:shade val="60000"/>
              <a:hueOff val="0"/>
              <a:satOff val="0"/>
              <a:lumOff val="0"/>
              <a:alphaOff val="0"/>
            </a:schemeClr>
          </a:lnRef>
          <a:fillRef idx="0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8" name="Straight Connector 7">
            <a:extLst>
              <a:ext uri="{FF2B5EF4-FFF2-40B4-BE49-F238E27FC236}">
                <a16:creationId xmlns:a16="http://schemas.microsoft.com/office/drawing/2014/main" id="{341ED114-6472-47E2-9ED0-8A4940CF6C96}"/>
              </a:ext>
            </a:extLst>
          </p:cNvPr>
          <p:cNvSpPr/>
          <p:nvPr/>
        </p:nvSpPr>
        <p:spPr>
          <a:xfrm>
            <a:off x="838199" y="4672505"/>
            <a:ext cx="9517079" cy="0"/>
          </a:xfrm>
          <a:prstGeom prst="line">
            <a:avLst/>
          </a:prstGeom>
        </p:spPr>
        <p:style>
          <a:lnRef idx="2">
            <a:schemeClr val="accent3">
              <a:shade val="60000"/>
              <a:hueOff val="0"/>
              <a:satOff val="0"/>
              <a:lumOff val="0"/>
              <a:alphaOff val="0"/>
            </a:schemeClr>
          </a:lnRef>
          <a:fillRef idx="0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9" name="Straight Connector 8">
            <a:extLst>
              <a:ext uri="{FF2B5EF4-FFF2-40B4-BE49-F238E27FC236}">
                <a16:creationId xmlns:a16="http://schemas.microsoft.com/office/drawing/2014/main" id="{493945F9-88B5-4DF8-A085-8DB1D61770C7}"/>
              </a:ext>
            </a:extLst>
          </p:cNvPr>
          <p:cNvSpPr/>
          <p:nvPr/>
        </p:nvSpPr>
        <p:spPr>
          <a:xfrm>
            <a:off x="838199" y="3731782"/>
            <a:ext cx="9517079" cy="0"/>
          </a:xfrm>
          <a:prstGeom prst="line">
            <a:avLst/>
          </a:prstGeom>
        </p:spPr>
        <p:style>
          <a:lnRef idx="2">
            <a:schemeClr val="accent3">
              <a:shade val="60000"/>
              <a:hueOff val="0"/>
              <a:satOff val="0"/>
              <a:lumOff val="0"/>
              <a:alphaOff val="0"/>
            </a:schemeClr>
          </a:lnRef>
          <a:fillRef idx="0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0" name="Straight Connector 9">
            <a:extLst>
              <a:ext uri="{FF2B5EF4-FFF2-40B4-BE49-F238E27FC236}">
                <a16:creationId xmlns:a16="http://schemas.microsoft.com/office/drawing/2014/main" id="{70845C42-9A95-4D54-A7CB-D82E1E5E149A}"/>
              </a:ext>
            </a:extLst>
          </p:cNvPr>
          <p:cNvSpPr/>
          <p:nvPr/>
        </p:nvSpPr>
        <p:spPr>
          <a:xfrm>
            <a:off x="838199" y="2791059"/>
            <a:ext cx="9517079" cy="0"/>
          </a:xfrm>
          <a:prstGeom prst="line">
            <a:avLst/>
          </a:prstGeom>
        </p:spPr>
        <p:style>
          <a:lnRef idx="2">
            <a:schemeClr val="accent3">
              <a:shade val="60000"/>
              <a:hueOff val="0"/>
              <a:satOff val="0"/>
              <a:lumOff val="0"/>
              <a:alphaOff val="0"/>
            </a:schemeClr>
          </a:lnRef>
          <a:fillRef idx="0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7712375-846C-4FD3-95A8-6EA0F370A719}"/>
              </a:ext>
            </a:extLst>
          </p:cNvPr>
          <p:cNvSpPr/>
          <p:nvPr/>
        </p:nvSpPr>
        <p:spPr>
          <a:xfrm>
            <a:off x="4240924" y="1895133"/>
            <a:ext cx="6114352" cy="895926"/>
          </a:xfrm>
          <a:custGeom>
            <a:avLst/>
            <a:gdLst>
              <a:gd name="connsiteX0" fmla="*/ 0 w 7042638"/>
              <a:gd name="connsiteY0" fmla="*/ 0 h 895926"/>
              <a:gd name="connsiteX1" fmla="*/ 7042638 w 7042638"/>
              <a:gd name="connsiteY1" fmla="*/ 0 h 895926"/>
              <a:gd name="connsiteX2" fmla="*/ 7042638 w 7042638"/>
              <a:gd name="connsiteY2" fmla="*/ 895926 h 895926"/>
              <a:gd name="connsiteX3" fmla="*/ 0 w 7042638"/>
              <a:gd name="connsiteY3" fmla="*/ 895926 h 895926"/>
              <a:gd name="connsiteX4" fmla="*/ 0 w 7042638"/>
              <a:gd name="connsiteY4" fmla="*/ 0 h 895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42638" h="895926">
                <a:moveTo>
                  <a:pt x="0" y="0"/>
                </a:moveTo>
                <a:lnTo>
                  <a:pt x="7042638" y="0"/>
                </a:lnTo>
                <a:lnTo>
                  <a:pt x="7042638" y="895926"/>
                </a:lnTo>
                <a:lnTo>
                  <a:pt x="0" y="895926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6670" tIns="26670" rIns="26670" bIns="26670" numCol="1" spcCol="1270" anchor="ctr" anchorCtr="0">
            <a:noAutofit/>
          </a:bodyPr>
          <a:lstStyle/>
          <a:p>
            <a:pPr marL="0" lvl="0" indent="0" algn="l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kern="1200" dirty="0">
                <a:latin typeface="Tw Cen MT Condensed Extra Bold" panose="020B0803020202020204" pitchFamily="34" charset="0"/>
              </a:rPr>
              <a:t>Planning Stage</a:t>
            </a:r>
            <a:endParaRPr lang="en-IN" kern="1200" dirty="0">
              <a:latin typeface="Tw Cen MT Condensed Extra Bold" panose="020B0803020202020204" pitchFamily="34" charset="0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992B209B-D981-40B2-BC6F-95161E3EC979}"/>
              </a:ext>
            </a:extLst>
          </p:cNvPr>
          <p:cNvSpPr/>
          <p:nvPr/>
        </p:nvSpPr>
        <p:spPr>
          <a:xfrm>
            <a:off x="838199" y="1895133"/>
            <a:ext cx="3068078" cy="895926"/>
          </a:xfrm>
          <a:custGeom>
            <a:avLst/>
            <a:gdLst>
              <a:gd name="connsiteX0" fmla="*/ 149351 w 2474440"/>
              <a:gd name="connsiteY0" fmla="*/ 0 h 895926"/>
              <a:gd name="connsiteX1" fmla="*/ 2325089 w 2474440"/>
              <a:gd name="connsiteY1" fmla="*/ 0 h 895926"/>
              <a:gd name="connsiteX2" fmla="*/ 2474440 w 2474440"/>
              <a:gd name="connsiteY2" fmla="*/ 149351 h 895926"/>
              <a:gd name="connsiteX3" fmla="*/ 2474440 w 2474440"/>
              <a:gd name="connsiteY3" fmla="*/ 895926 h 895926"/>
              <a:gd name="connsiteX4" fmla="*/ 2474440 w 2474440"/>
              <a:gd name="connsiteY4" fmla="*/ 895926 h 895926"/>
              <a:gd name="connsiteX5" fmla="*/ 0 w 2474440"/>
              <a:gd name="connsiteY5" fmla="*/ 895926 h 895926"/>
              <a:gd name="connsiteX6" fmla="*/ 0 w 2474440"/>
              <a:gd name="connsiteY6" fmla="*/ 895926 h 895926"/>
              <a:gd name="connsiteX7" fmla="*/ 0 w 2474440"/>
              <a:gd name="connsiteY7" fmla="*/ 149351 h 895926"/>
              <a:gd name="connsiteX8" fmla="*/ 149351 w 2474440"/>
              <a:gd name="connsiteY8" fmla="*/ 0 h 895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74440" h="895926">
                <a:moveTo>
                  <a:pt x="149351" y="0"/>
                </a:moveTo>
                <a:lnTo>
                  <a:pt x="2325089" y="0"/>
                </a:lnTo>
                <a:cubicBezTo>
                  <a:pt x="2407573" y="0"/>
                  <a:pt x="2474440" y="66867"/>
                  <a:pt x="2474440" y="149351"/>
                </a:cubicBezTo>
                <a:lnTo>
                  <a:pt x="2474440" y="895926"/>
                </a:lnTo>
                <a:lnTo>
                  <a:pt x="2474440" y="895926"/>
                </a:lnTo>
                <a:lnTo>
                  <a:pt x="0" y="895926"/>
                </a:lnTo>
                <a:lnTo>
                  <a:pt x="0" y="895926"/>
                </a:lnTo>
                <a:lnTo>
                  <a:pt x="0" y="149351"/>
                </a:lnTo>
                <a:cubicBezTo>
                  <a:pt x="0" y="66867"/>
                  <a:pt x="66867" y="0"/>
                  <a:pt x="149351" y="0"/>
                </a:cubicBezTo>
                <a:close/>
              </a:path>
            </a:pathLst>
          </a:custGeom>
          <a:gradFill>
            <a:gsLst>
              <a:gs pos="0">
                <a:srgbClr val="4BC58B"/>
              </a:gs>
              <a:gs pos="50000">
                <a:srgbClr val="3FC183"/>
              </a:gs>
              <a:gs pos="100000">
                <a:srgbClr val="36A872"/>
              </a:gs>
            </a:gsLst>
          </a:gradFill>
          <a:ln>
            <a:noFill/>
          </a:ln>
        </p:spPr>
        <p:style>
          <a:lnRef idx="1">
            <a:schemeClr val="accent3">
              <a:hueOff val="0"/>
              <a:satOff val="0"/>
              <a:lumOff val="0"/>
              <a:alphaOff val="0"/>
            </a:schemeClr>
          </a:lnRef>
          <a:fillRef idx="3">
            <a:schemeClr val="accent3">
              <a:hueOff val="0"/>
              <a:satOff val="0"/>
              <a:lumOff val="0"/>
              <a:alphaOff val="0"/>
            </a:schemeClr>
          </a:fillRef>
          <a:effectRef idx="3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0413" tIns="70413" rIns="70413" bIns="26670" numCol="1" spcCol="1270" anchor="ctr" anchorCtr="0">
            <a:noAutofit/>
          </a:bodyPr>
          <a:lstStyle/>
          <a:p>
            <a:pPr marL="0" lvl="0" indent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600" kern="1200" dirty="0">
                <a:latin typeface="Tw Cen MT Condensed Extra Bold" panose="020B0803020202020204" pitchFamily="34" charset="0"/>
              </a:rPr>
              <a:t>Automation of database query for Student registration</a:t>
            </a:r>
            <a:endParaRPr lang="en-IN" sz="1600" kern="1200" dirty="0">
              <a:latin typeface="Tw Cen MT Condensed Extra Bold" panose="020B0803020202020204" pitchFamily="34" charset="0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A7C6BDB5-22DA-459B-9DA2-C93B68CA684C}"/>
              </a:ext>
            </a:extLst>
          </p:cNvPr>
          <p:cNvSpPr/>
          <p:nvPr/>
        </p:nvSpPr>
        <p:spPr>
          <a:xfrm>
            <a:off x="4240924" y="2835856"/>
            <a:ext cx="6114352" cy="895926"/>
          </a:xfrm>
          <a:custGeom>
            <a:avLst/>
            <a:gdLst>
              <a:gd name="connsiteX0" fmla="*/ 0 w 7042638"/>
              <a:gd name="connsiteY0" fmla="*/ 0 h 895926"/>
              <a:gd name="connsiteX1" fmla="*/ 7042638 w 7042638"/>
              <a:gd name="connsiteY1" fmla="*/ 0 h 895926"/>
              <a:gd name="connsiteX2" fmla="*/ 7042638 w 7042638"/>
              <a:gd name="connsiteY2" fmla="*/ 895926 h 895926"/>
              <a:gd name="connsiteX3" fmla="*/ 0 w 7042638"/>
              <a:gd name="connsiteY3" fmla="*/ 895926 h 895926"/>
              <a:gd name="connsiteX4" fmla="*/ 0 w 7042638"/>
              <a:gd name="connsiteY4" fmla="*/ 0 h 895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42638" h="895926">
                <a:moveTo>
                  <a:pt x="0" y="0"/>
                </a:moveTo>
                <a:lnTo>
                  <a:pt x="7042638" y="0"/>
                </a:lnTo>
                <a:lnTo>
                  <a:pt x="7042638" y="895926"/>
                </a:lnTo>
                <a:lnTo>
                  <a:pt x="0" y="895926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6670" tIns="26670" rIns="26670" bIns="26670" numCol="1" spcCol="1270" anchor="ctr" anchorCtr="0">
            <a:noAutofit/>
          </a:bodyPr>
          <a:lstStyle/>
          <a:p>
            <a:pPr marL="0" lvl="0" indent="0" algn="l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kern="1200">
                <a:latin typeface="Tw Cen MT Condensed Extra Bold" panose="020B0803020202020204" pitchFamily="34" charset="0"/>
              </a:rPr>
              <a:t>Development Stage</a:t>
            </a:r>
            <a:endParaRPr lang="en-IN" kern="1200">
              <a:latin typeface="Tw Cen MT Condensed Extra Bold" panose="020B0803020202020204" pitchFamily="34" charset="0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12D54D5D-436F-4ED0-8FEA-8AF5E0032858}"/>
              </a:ext>
            </a:extLst>
          </p:cNvPr>
          <p:cNvSpPr/>
          <p:nvPr/>
        </p:nvSpPr>
        <p:spPr>
          <a:xfrm>
            <a:off x="838199" y="2835856"/>
            <a:ext cx="3068078" cy="895926"/>
          </a:xfrm>
          <a:custGeom>
            <a:avLst/>
            <a:gdLst>
              <a:gd name="connsiteX0" fmla="*/ 149351 w 2474440"/>
              <a:gd name="connsiteY0" fmla="*/ 0 h 895926"/>
              <a:gd name="connsiteX1" fmla="*/ 2325089 w 2474440"/>
              <a:gd name="connsiteY1" fmla="*/ 0 h 895926"/>
              <a:gd name="connsiteX2" fmla="*/ 2474440 w 2474440"/>
              <a:gd name="connsiteY2" fmla="*/ 149351 h 895926"/>
              <a:gd name="connsiteX3" fmla="*/ 2474440 w 2474440"/>
              <a:gd name="connsiteY3" fmla="*/ 895926 h 895926"/>
              <a:gd name="connsiteX4" fmla="*/ 2474440 w 2474440"/>
              <a:gd name="connsiteY4" fmla="*/ 895926 h 895926"/>
              <a:gd name="connsiteX5" fmla="*/ 0 w 2474440"/>
              <a:gd name="connsiteY5" fmla="*/ 895926 h 895926"/>
              <a:gd name="connsiteX6" fmla="*/ 0 w 2474440"/>
              <a:gd name="connsiteY6" fmla="*/ 895926 h 895926"/>
              <a:gd name="connsiteX7" fmla="*/ 0 w 2474440"/>
              <a:gd name="connsiteY7" fmla="*/ 149351 h 895926"/>
              <a:gd name="connsiteX8" fmla="*/ 149351 w 2474440"/>
              <a:gd name="connsiteY8" fmla="*/ 0 h 895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74440" h="895926">
                <a:moveTo>
                  <a:pt x="149351" y="0"/>
                </a:moveTo>
                <a:lnTo>
                  <a:pt x="2325089" y="0"/>
                </a:lnTo>
                <a:cubicBezTo>
                  <a:pt x="2407573" y="0"/>
                  <a:pt x="2474440" y="66867"/>
                  <a:pt x="2474440" y="149351"/>
                </a:cubicBezTo>
                <a:lnTo>
                  <a:pt x="2474440" y="895926"/>
                </a:lnTo>
                <a:lnTo>
                  <a:pt x="2474440" y="895926"/>
                </a:lnTo>
                <a:lnTo>
                  <a:pt x="0" y="895926"/>
                </a:lnTo>
                <a:lnTo>
                  <a:pt x="0" y="895926"/>
                </a:lnTo>
                <a:lnTo>
                  <a:pt x="0" y="149351"/>
                </a:lnTo>
                <a:cubicBezTo>
                  <a:pt x="0" y="66867"/>
                  <a:pt x="66867" y="0"/>
                  <a:pt x="149351" y="0"/>
                </a:cubicBezTo>
                <a:close/>
              </a:path>
            </a:pathLst>
          </a:custGeom>
          <a:gradFill>
            <a:gsLst>
              <a:gs pos="0">
                <a:srgbClr val="4BC58B"/>
              </a:gs>
              <a:gs pos="50000">
                <a:srgbClr val="3FC183"/>
              </a:gs>
              <a:gs pos="100000">
                <a:srgbClr val="36A872"/>
              </a:gs>
            </a:gsLst>
          </a:gradFill>
          <a:ln>
            <a:noFill/>
          </a:ln>
        </p:spPr>
        <p:style>
          <a:lnRef idx="1">
            <a:schemeClr val="accent3">
              <a:hueOff val="0"/>
              <a:satOff val="0"/>
              <a:lumOff val="0"/>
              <a:alphaOff val="0"/>
            </a:schemeClr>
          </a:lnRef>
          <a:fillRef idx="3">
            <a:schemeClr val="accent3">
              <a:hueOff val="0"/>
              <a:satOff val="0"/>
              <a:lumOff val="0"/>
              <a:alphaOff val="0"/>
            </a:schemeClr>
          </a:fillRef>
          <a:effectRef idx="3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0413" tIns="70413" rIns="70413" bIns="26670" numCol="1" spcCol="1270" anchor="ctr" anchorCtr="0">
            <a:noAutofit/>
          </a:bodyPr>
          <a:lstStyle/>
          <a:p>
            <a:pPr marL="0" lvl="0" indent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600" kern="1200">
                <a:latin typeface="Tw Cen MT Condensed Extra Bold" panose="020B0803020202020204" pitchFamily="34" charset="0"/>
              </a:rPr>
              <a:t>Development of Academic Operations Registration Control Panel.</a:t>
            </a:r>
            <a:endParaRPr lang="en-IN" sz="1600" kern="1200">
              <a:latin typeface="Tw Cen MT Condensed Extra Bold" panose="020B0803020202020204" pitchFamily="34" charset="0"/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BD0DFD00-791F-4D85-B98B-4345AB572208}"/>
              </a:ext>
            </a:extLst>
          </p:cNvPr>
          <p:cNvSpPr/>
          <p:nvPr/>
        </p:nvSpPr>
        <p:spPr>
          <a:xfrm>
            <a:off x="4240924" y="3776578"/>
            <a:ext cx="6114352" cy="895926"/>
          </a:xfrm>
          <a:custGeom>
            <a:avLst/>
            <a:gdLst>
              <a:gd name="connsiteX0" fmla="*/ 0 w 7042638"/>
              <a:gd name="connsiteY0" fmla="*/ 0 h 895926"/>
              <a:gd name="connsiteX1" fmla="*/ 7042638 w 7042638"/>
              <a:gd name="connsiteY1" fmla="*/ 0 h 895926"/>
              <a:gd name="connsiteX2" fmla="*/ 7042638 w 7042638"/>
              <a:gd name="connsiteY2" fmla="*/ 895926 h 895926"/>
              <a:gd name="connsiteX3" fmla="*/ 0 w 7042638"/>
              <a:gd name="connsiteY3" fmla="*/ 895926 h 895926"/>
              <a:gd name="connsiteX4" fmla="*/ 0 w 7042638"/>
              <a:gd name="connsiteY4" fmla="*/ 0 h 895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42638" h="895926">
                <a:moveTo>
                  <a:pt x="0" y="0"/>
                </a:moveTo>
                <a:lnTo>
                  <a:pt x="7042638" y="0"/>
                </a:lnTo>
                <a:lnTo>
                  <a:pt x="7042638" y="895926"/>
                </a:lnTo>
                <a:lnTo>
                  <a:pt x="0" y="895926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6670" tIns="26670" rIns="26670" bIns="26670" numCol="1" spcCol="1270" anchor="ctr" anchorCtr="0">
            <a:noAutofit/>
          </a:bodyPr>
          <a:lstStyle/>
          <a:p>
            <a:pPr marL="0" lvl="0" indent="0" algn="l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kern="1200" dirty="0">
                <a:latin typeface="Tw Cen MT Condensed Extra Bold" panose="020B0803020202020204" pitchFamily="34" charset="0"/>
              </a:rPr>
              <a:t>Development Stage</a:t>
            </a:r>
            <a:endParaRPr lang="en-IN" kern="1200" dirty="0">
              <a:latin typeface="Tw Cen MT Condensed Extra Bold" panose="020B0803020202020204" pitchFamily="34" charset="0"/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9A774A0-AF69-419D-94F4-93E6180D46FD}"/>
              </a:ext>
            </a:extLst>
          </p:cNvPr>
          <p:cNvSpPr/>
          <p:nvPr/>
        </p:nvSpPr>
        <p:spPr>
          <a:xfrm>
            <a:off x="838199" y="3776578"/>
            <a:ext cx="3068078" cy="895926"/>
          </a:xfrm>
          <a:custGeom>
            <a:avLst/>
            <a:gdLst>
              <a:gd name="connsiteX0" fmla="*/ 149351 w 2474440"/>
              <a:gd name="connsiteY0" fmla="*/ 0 h 895926"/>
              <a:gd name="connsiteX1" fmla="*/ 2325089 w 2474440"/>
              <a:gd name="connsiteY1" fmla="*/ 0 h 895926"/>
              <a:gd name="connsiteX2" fmla="*/ 2474440 w 2474440"/>
              <a:gd name="connsiteY2" fmla="*/ 149351 h 895926"/>
              <a:gd name="connsiteX3" fmla="*/ 2474440 w 2474440"/>
              <a:gd name="connsiteY3" fmla="*/ 895926 h 895926"/>
              <a:gd name="connsiteX4" fmla="*/ 2474440 w 2474440"/>
              <a:gd name="connsiteY4" fmla="*/ 895926 h 895926"/>
              <a:gd name="connsiteX5" fmla="*/ 0 w 2474440"/>
              <a:gd name="connsiteY5" fmla="*/ 895926 h 895926"/>
              <a:gd name="connsiteX6" fmla="*/ 0 w 2474440"/>
              <a:gd name="connsiteY6" fmla="*/ 895926 h 895926"/>
              <a:gd name="connsiteX7" fmla="*/ 0 w 2474440"/>
              <a:gd name="connsiteY7" fmla="*/ 149351 h 895926"/>
              <a:gd name="connsiteX8" fmla="*/ 149351 w 2474440"/>
              <a:gd name="connsiteY8" fmla="*/ 0 h 895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74440" h="895926">
                <a:moveTo>
                  <a:pt x="149351" y="0"/>
                </a:moveTo>
                <a:lnTo>
                  <a:pt x="2325089" y="0"/>
                </a:lnTo>
                <a:cubicBezTo>
                  <a:pt x="2407573" y="0"/>
                  <a:pt x="2474440" y="66867"/>
                  <a:pt x="2474440" y="149351"/>
                </a:cubicBezTo>
                <a:lnTo>
                  <a:pt x="2474440" y="895926"/>
                </a:lnTo>
                <a:lnTo>
                  <a:pt x="2474440" y="895926"/>
                </a:lnTo>
                <a:lnTo>
                  <a:pt x="0" y="895926"/>
                </a:lnTo>
                <a:lnTo>
                  <a:pt x="0" y="895926"/>
                </a:lnTo>
                <a:lnTo>
                  <a:pt x="0" y="149351"/>
                </a:lnTo>
                <a:cubicBezTo>
                  <a:pt x="0" y="66867"/>
                  <a:pt x="66867" y="0"/>
                  <a:pt x="149351" y="0"/>
                </a:cubicBezTo>
                <a:close/>
              </a:path>
            </a:pathLst>
          </a:custGeom>
          <a:gradFill>
            <a:gsLst>
              <a:gs pos="0">
                <a:srgbClr val="4BC58B"/>
              </a:gs>
              <a:gs pos="50000">
                <a:srgbClr val="3FC183"/>
              </a:gs>
              <a:gs pos="100000">
                <a:srgbClr val="36A872"/>
              </a:gs>
            </a:gsLst>
          </a:gradFill>
          <a:ln>
            <a:noFill/>
          </a:ln>
        </p:spPr>
        <p:style>
          <a:lnRef idx="1">
            <a:schemeClr val="accent3">
              <a:hueOff val="0"/>
              <a:satOff val="0"/>
              <a:lumOff val="0"/>
              <a:alphaOff val="0"/>
            </a:schemeClr>
          </a:lnRef>
          <a:fillRef idx="3">
            <a:schemeClr val="accent3">
              <a:hueOff val="0"/>
              <a:satOff val="0"/>
              <a:lumOff val="0"/>
              <a:alphaOff val="0"/>
            </a:schemeClr>
          </a:fillRef>
          <a:effectRef idx="3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0413" tIns="70413" rIns="70413" bIns="26670" numCol="1" spcCol="1270" anchor="ctr" anchorCtr="0">
            <a:noAutofit/>
          </a:bodyPr>
          <a:lstStyle/>
          <a:p>
            <a:pPr marL="0" lvl="0" indent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600" kern="1200">
                <a:latin typeface="Tw Cen MT Condensed Extra Bold" panose="020B0803020202020204" pitchFamily="34" charset="0"/>
              </a:rPr>
              <a:t>Development of HOD Dashboard</a:t>
            </a:r>
            <a:endParaRPr lang="en-IN" sz="1600" kern="1200">
              <a:latin typeface="Tw Cen MT Condensed Extra Bold" panose="020B0803020202020204" pitchFamily="34" charset="0"/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4D29F43-F454-4BA9-9E0D-FA9C7B11E699}"/>
              </a:ext>
            </a:extLst>
          </p:cNvPr>
          <p:cNvSpPr/>
          <p:nvPr/>
        </p:nvSpPr>
        <p:spPr>
          <a:xfrm>
            <a:off x="4240924" y="4717301"/>
            <a:ext cx="6114352" cy="895926"/>
          </a:xfrm>
          <a:custGeom>
            <a:avLst/>
            <a:gdLst>
              <a:gd name="connsiteX0" fmla="*/ 0 w 7042638"/>
              <a:gd name="connsiteY0" fmla="*/ 0 h 895926"/>
              <a:gd name="connsiteX1" fmla="*/ 7042638 w 7042638"/>
              <a:gd name="connsiteY1" fmla="*/ 0 h 895926"/>
              <a:gd name="connsiteX2" fmla="*/ 7042638 w 7042638"/>
              <a:gd name="connsiteY2" fmla="*/ 895926 h 895926"/>
              <a:gd name="connsiteX3" fmla="*/ 0 w 7042638"/>
              <a:gd name="connsiteY3" fmla="*/ 895926 h 895926"/>
              <a:gd name="connsiteX4" fmla="*/ 0 w 7042638"/>
              <a:gd name="connsiteY4" fmla="*/ 0 h 895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42638" h="895926">
                <a:moveTo>
                  <a:pt x="0" y="0"/>
                </a:moveTo>
                <a:lnTo>
                  <a:pt x="7042638" y="0"/>
                </a:lnTo>
                <a:lnTo>
                  <a:pt x="7042638" y="895926"/>
                </a:lnTo>
                <a:lnTo>
                  <a:pt x="0" y="895926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6670" tIns="26670" rIns="26670" bIns="26670" numCol="1" spcCol="1270" anchor="ctr" anchorCtr="0">
            <a:noAutofit/>
          </a:bodyPr>
          <a:lstStyle/>
          <a:p>
            <a:pPr marL="0" lvl="0" indent="0" algn="l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kern="1200">
                <a:latin typeface="Tw Cen MT Condensed Extra Bold" panose="020B0803020202020204" pitchFamily="34" charset="0"/>
              </a:rPr>
              <a:t>Planning Stage</a:t>
            </a:r>
            <a:endParaRPr lang="en-IN" kern="1200">
              <a:latin typeface="Tw Cen MT Condensed Extra Bold" panose="020B0803020202020204" pitchFamily="34" charset="0"/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0CEA39E5-F853-4446-804B-EA6AE81150AA}"/>
              </a:ext>
            </a:extLst>
          </p:cNvPr>
          <p:cNvSpPr/>
          <p:nvPr/>
        </p:nvSpPr>
        <p:spPr>
          <a:xfrm>
            <a:off x="838199" y="4717301"/>
            <a:ext cx="3068078" cy="895926"/>
          </a:xfrm>
          <a:custGeom>
            <a:avLst/>
            <a:gdLst>
              <a:gd name="connsiteX0" fmla="*/ 149351 w 2474440"/>
              <a:gd name="connsiteY0" fmla="*/ 0 h 895926"/>
              <a:gd name="connsiteX1" fmla="*/ 2325089 w 2474440"/>
              <a:gd name="connsiteY1" fmla="*/ 0 h 895926"/>
              <a:gd name="connsiteX2" fmla="*/ 2474440 w 2474440"/>
              <a:gd name="connsiteY2" fmla="*/ 149351 h 895926"/>
              <a:gd name="connsiteX3" fmla="*/ 2474440 w 2474440"/>
              <a:gd name="connsiteY3" fmla="*/ 895926 h 895926"/>
              <a:gd name="connsiteX4" fmla="*/ 2474440 w 2474440"/>
              <a:gd name="connsiteY4" fmla="*/ 895926 h 895926"/>
              <a:gd name="connsiteX5" fmla="*/ 0 w 2474440"/>
              <a:gd name="connsiteY5" fmla="*/ 895926 h 895926"/>
              <a:gd name="connsiteX6" fmla="*/ 0 w 2474440"/>
              <a:gd name="connsiteY6" fmla="*/ 895926 h 895926"/>
              <a:gd name="connsiteX7" fmla="*/ 0 w 2474440"/>
              <a:gd name="connsiteY7" fmla="*/ 149351 h 895926"/>
              <a:gd name="connsiteX8" fmla="*/ 149351 w 2474440"/>
              <a:gd name="connsiteY8" fmla="*/ 0 h 895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74440" h="895926">
                <a:moveTo>
                  <a:pt x="149351" y="0"/>
                </a:moveTo>
                <a:lnTo>
                  <a:pt x="2325089" y="0"/>
                </a:lnTo>
                <a:cubicBezTo>
                  <a:pt x="2407573" y="0"/>
                  <a:pt x="2474440" y="66867"/>
                  <a:pt x="2474440" y="149351"/>
                </a:cubicBezTo>
                <a:lnTo>
                  <a:pt x="2474440" y="895926"/>
                </a:lnTo>
                <a:lnTo>
                  <a:pt x="2474440" y="895926"/>
                </a:lnTo>
                <a:lnTo>
                  <a:pt x="0" y="895926"/>
                </a:lnTo>
                <a:lnTo>
                  <a:pt x="0" y="895926"/>
                </a:lnTo>
                <a:lnTo>
                  <a:pt x="0" y="149351"/>
                </a:lnTo>
                <a:cubicBezTo>
                  <a:pt x="0" y="66867"/>
                  <a:pt x="66867" y="0"/>
                  <a:pt x="149351" y="0"/>
                </a:cubicBezTo>
                <a:close/>
              </a:path>
            </a:pathLst>
          </a:custGeom>
          <a:gradFill>
            <a:gsLst>
              <a:gs pos="0">
                <a:srgbClr val="4BC58B"/>
              </a:gs>
              <a:gs pos="50000">
                <a:srgbClr val="3FC183"/>
              </a:gs>
              <a:gs pos="100000">
                <a:srgbClr val="36A872"/>
              </a:gs>
            </a:gsLst>
          </a:gradFill>
          <a:ln>
            <a:noFill/>
          </a:ln>
        </p:spPr>
        <p:style>
          <a:lnRef idx="1">
            <a:schemeClr val="accent3">
              <a:hueOff val="0"/>
              <a:satOff val="0"/>
              <a:lumOff val="0"/>
              <a:alphaOff val="0"/>
            </a:schemeClr>
          </a:lnRef>
          <a:fillRef idx="3">
            <a:schemeClr val="accent3">
              <a:hueOff val="0"/>
              <a:satOff val="0"/>
              <a:lumOff val="0"/>
              <a:alphaOff val="0"/>
            </a:schemeClr>
          </a:fillRef>
          <a:effectRef idx="3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0413" tIns="70413" rIns="70413" bIns="26670" numCol="1" spcCol="1270" anchor="ctr" anchorCtr="0">
            <a:noAutofit/>
          </a:bodyPr>
          <a:lstStyle/>
          <a:p>
            <a:pPr marL="0" lvl="0" indent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600" kern="1200">
                <a:latin typeface="Tw Cen MT Condensed Extra Bold" panose="020B0803020202020204" pitchFamily="34" charset="0"/>
              </a:rPr>
              <a:t>Development of interface for the COP, Term off, Not Active to Active and Other Student Cases </a:t>
            </a:r>
            <a:endParaRPr lang="en-IN" sz="1600" kern="1200">
              <a:latin typeface="Tw Cen MT Condensed Extra Bold" panose="020B0803020202020204" pitchFamily="34" charset="0"/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6A9354D3-2E83-4BA8-BB7B-9F733DF5A778}"/>
              </a:ext>
            </a:extLst>
          </p:cNvPr>
          <p:cNvSpPr/>
          <p:nvPr/>
        </p:nvSpPr>
        <p:spPr>
          <a:xfrm>
            <a:off x="4240924" y="5658024"/>
            <a:ext cx="6114352" cy="895926"/>
          </a:xfrm>
          <a:custGeom>
            <a:avLst/>
            <a:gdLst>
              <a:gd name="connsiteX0" fmla="*/ 0 w 7042638"/>
              <a:gd name="connsiteY0" fmla="*/ 0 h 895926"/>
              <a:gd name="connsiteX1" fmla="*/ 7042638 w 7042638"/>
              <a:gd name="connsiteY1" fmla="*/ 0 h 895926"/>
              <a:gd name="connsiteX2" fmla="*/ 7042638 w 7042638"/>
              <a:gd name="connsiteY2" fmla="*/ 895926 h 895926"/>
              <a:gd name="connsiteX3" fmla="*/ 0 w 7042638"/>
              <a:gd name="connsiteY3" fmla="*/ 895926 h 895926"/>
              <a:gd name="connsiteX4" fmla="*/ 0 w 7042638"/>
              <a:gd name="connsiteY4" fmla="*/ 0 h 895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42638" h="895926">
                <a:moveTo>
                  <a:pt x="0" y="0"/>
                </a:moveTo>
                <a:lnTo>
                  <a:pt x="7042638" y="0"/>
                </a:lnTo>
                <a:lnTo>
                  <a:pt x="7042638" y="895926"/>
                </a:lnTo>
                <a:lnTo>
                  <a:pt x="0" y="895926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6670" tIns="26670" rIns="26670" bIns="26670" numCol="1" spcCol="1270" anchor="ctr" anchorCtr="0">
            <a:noAutofit/>
          </a:bodyPr>
          <a:lstStyle/>
          <a:p>
            <a:pPr marL="0" lvl="0" indent="0" algn="l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kern="1200">
                <a:latin typeface="Tw Cen MT Condensed Extra Bold" panose="020B0803020202020204" pitchFamily="34" charset="0"/>
              </a:rPr>
              <a:t>Development Stage</a:t>
            </a:r>
            <a:endParaRPr lang="en-IN" kern="1200">
              <a:latin typeface="Tw Cen MT Condensed Extra Bold" panose="020B0803020202020204" pitchFamily="34" charset="0"/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CED959DF-4081-4A4A-9C44-E87445913276}"/>
              </a:ext>
            </a:extLst>
          </p:cNvPr>
          <p:cNvSpPr/>
          <p:nvPr/>
        </p:nvSpPr>
        <p:spPr>
          <a:xfrm>
            <a:off x="838199" y="5658024"/>
            <a:ext cx="3068078" cy="895926"/>
          </a:xfrm>
          <a:custGeom>
            <a:avLst/>
            <a:gdLst>
              <a:gd name="connsiteX0" fmla="*/ 149351 w 2474440"/>
              <a:gd name="connsiteY0" fmla="*/ 0 h 895926"/>
              <a:gd name="connsiteX1" fmla="*/ 2325089 w 2474440"/>
              <a:gd name="connsiteY1" fmla="*/ 0 h 895926"/>
              <a:gd name="connsiteX2" fmla="*/ 2474440 w 2474440"/>
              <a:gd name="connsiteY2" fmla="*/ 149351 h 895926"/>
              <a:gd name="connsiteX3" fmla="*/ 2474440 w 2474440"/>
              <a:gd name="connsiteY3" fmla="*/ 895926 h 895926"/>
              <a:gd name="connsiteX4" fmla="*/ 2474440 w 2474440"/>
              <a:gd name="connsiteY4" fmla="*/ 895926 h 895926"/>
              <a:gd name="connsiteX5" fmla="*/ 0 w 2474440"/>
              <a:gd name="connsiteY5" fmla="*/ 895926 h 895926"/>
              <a:gd name="connsiteX6" fmla="*/ 0 w 2474440"/>
              <a:gd name="connsiteY6" fmla="*/ 895926 h 895926"/>
              <a:gd name="connsiteX7" fmla="*/ 0 w 2474440"/>
              <a:gd name="connsiteY7" fmla="*/ 149351 h 895926"/>
              <a:gd name="connsiteX8" fmla="*/ 149351 w 2474440"/>
              <a:gd name="connsiteY8" fmla="*/ 0 h 895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74440" h="895926">
                <a:moveTo>
                  <a:pt x="149351" y="0"/>
                </a:moveTo>
                <a:lnTo>
                  <a:pt x="2325089" y="0"/>
                </a:lnTo>
                <a:cubicBezTo>
                  <a:pt x="2407573" y="0"/>
                  <a:pt x="2474440" y="66867"/>
                  <a:pt x="2474440" y="149351"/>
                </a:cubicBezTo>
                <a:lnTo>
                  <a:pt x="2474440" y="895926"/>
                </a:lnTo>
                <a:lnTo>
                  <a:pt x="2474440" y="895926"/>
                </a:lnTo>
                <a:lnTo>
                  <a:pt x="0" y="895926"/>
                </a:lnTo>
                <a:lnTo>
                  <a:pt x="0" y="895926"/>
                </a:lnTo>
                <a:lnTo>
                  <a:pt x="0" y="149351"/>
                </a:lnTo>
                <a:cubicBezTo>
                  <a:pt x="0" y="66867"/>
                  <a:pt x="66867" y="0"/>
                  <a:pt x="149351" y="0"/>
                </a:cubicBezTo>
                <a:close/>
              </a:path>
            </a:pathLst>
          </a:custGeom>
          <a:gradFill>
            <a:gsLst>
              <a:gs pos="0">
                <a:srgbClr val="4BC58B"/>
              </a:gs>
              <a:gs pos="50000">
                <a:srgbClr val="3FC183"/>
              </a:gs>
              <a:gs pos="100000">
                <a:srgbClr val="36A872"/>
              </a:gs>
            </a:gsLst>
          </a:gradFill>
          <a:ln>
            <a:noFill/>
          </a:ln>
        </p:spPr>
        <p:style>
          <a:lnRef idx="1">
            <a:schemeClr val="accent3">
              <a:hueOff val="0"/>
              <a:satOff val="0"/>
              <a:lumOff val="0"/>
              <a:alphaOff val="0"/>
            </a:schemeClr>
          </a:lnRef>
          <a:fillRef idx="3">
            <a:schemeClr val="accent3">
              <a:hueOff val="0"/>
              <a:satOff val="0"/>
              <a:lumOff val="0"/>
              <a:alphaOff val="0"/>
            </a:schemeClr>
          </a:fillRef>
          <a:effectRef idx="3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0413" tIns="70413" rIns="70413" bIns="26670" numCol="1" spcCol="1270" anchor="ctr" anchorCtr="0">
            <a:noAutofit/>
          </a:bodyPr>
          <a:lstStyle/>
          <a:p>
            <a:pPr marL="0" lvl="0" indent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600" kern="1200">
                <a:latin typeface="Tw Cen MT Condensed Extra Bold" panose="020B0803020202020204" pitchFamily="34" charset="0"/>
              </a:rPr>
              <a:t>Modification of Load Analysis Tab</a:t>
            </a:r>
            <a:endParaRPr lang="en-IN" sz="1600" kern="1200">
              <a:latin typeface="Tw Cen MT Condensed Extra Bold" panose="020B08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67204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>
                <a:lumMod val="50000"/>
                <a:lumOff val="50000"/>
              </a:schemeClr>
            </a:gs>
            <a:gs pos="100000">
              <a:schemeClr val="tx1">
                <a:lumMod val="65000"/>
                <a:lumOff val="3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A7F05-DDA1-4988-BE4E-7330E0D2F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 Condensed Extra Bold" panose="020B0803020202020204" pitchFamily="34" charset="0"/>
              </a:rPr>
              <a:t>Recent Minutes of Meeting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E363272-8412-4E46-A640-C3DEE560A991}"/>
              </a:ext>
            </a:extLst>
          </p:cNvPr>
          <p:cNvGrpSpPr/>
          <p:nvPr/>
        </p:nvGrpSpPr>
        <p:grpSpPr>
          <a:xfrm>
            <a:off x="838200" y="1958100"/>
            <a:ext cx="1004175" cy="651750"/>
            <a:chOff x="367425" y="1939050"/>
            <a:chExt cx="1733550" cy="990600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5C433464-8C1A-46FB-8579-F7DFDBC0AD91}"/>
                </a:ext>
              </a:extLst>
            </p:cNvPr>
            <p:cNvSpPr/>
            <p:nvPr/>
          </p:nvSpPr>
          <p:spPr>
            <a:xfrm>
              <a:off x="367425" y="1939050"/>
              <a:ext cx="1733550" cy="990600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4" name="Graphic 3" descr="Classroom with solid fill">
              <a:extLst>
                <a:ext uri="{FF2B5EF4-FFF2-40B4-BE49-F238E27FC236}">
                  <a16:creationId xmlns:a16="http://schemas.microsoft.com/office/drawing/2014/main" id="{52AEB0B1-4CC9-41D6-B1EF-94BC0F44298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38200" y="2038350"/>
              <a:ext cx="792000" cy="792000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D3F08F1D-7F34-496F-BB56-F3AED054DD42}"/>
              </a:ext>
            </a:extLst>
          </p:cNvPr>
          <p:cNvGrpSpPr/>
          <p:nvPr/>
        </p:nvGrpSpPr>
        <p:grpSpPr>
          <a:xfrm>
            <a:off x="4008675" y="1958100"/>
            <a:ext cx="1004175" cy="651750"/>
            <a:chOff x="367425" y="1939050"/>
            <a:chExt cx="1733550" cy="990600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AA3C62C9-EF0A-47E7-AD4E-A6E39C3845A0}"/>
                </a:ext>
              </a:extLst>
            </p:cNvPr>
            <p:cNvSpPr/>
            <p:nvPr/>
          </p:nvSpPr>
          <p:spPr>
            <a:xfrm>
              <a:off x="367425" y="1939050"/>
              <a:ext cx="1733550" cy="990600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9" name="Graphic 8" descr="Group of men with solid fill">
              <a:extLst>
                <a:ext uri="{FF2B5EF4-FFF2-40B4-BE49-F238E27FC236}">
                  <a16:creationId xmlns:a16="http://schemas.microsoft.com/office/drawing/2014/main" id="{84776CAA-B1B8-45E8-943D-3A5CA7E6E36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838200" y="2085703"/>
              <a:ext cx="791999" cy="697293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85EBEC1A-8140-4D6A-A970-833EDDC15F71}"/>
              </a:ext>
            </a:extLst>
          </p:cNvPr>
          <p:cNvGrpSpPr/>
          <p:nvPr/>
        </p:nvGrpSpPr>
        <p:grpSpPr>
          <a:xfrm>
            <a:off x="7179150" y="1958100"/>
            <a:ext cx="1004175" cy="651750"/>
            <a:chOff x="367425" y="1939050"/>
            <a:chExt cx="1733550" cy="990600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C61E232D-E568-4807-873F-511C4C1AFBF6}"/>
                </a:ext>
              </a:extLst>
            </p:cNvPr>
            <p:cNvSpPr/>
            <p:nvPr/>
          </p:nvSpPr>
          <p:spPr>
            <a:xfrm>
              <a:off x="367425" y="1939050"/>
              <a:ext cx="1733550" cy="990600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2" name="Graphic 11" descr="Monthly calendar with solid fill">
              <a:extLst>
                <a:ext uri="{FF2B5EF4-FFF2-40B4-BE49-F238E27FC236}">
                  <a16:creationId xmlns:a16="http://schemas.microsoft.com/office/drawing/2014/main" id="{AA63B63E-3A4A-444B-9E4E-DD4F8C13EF7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838200" y="2085703"/>
              <a:ext cx="791999" cy="697293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68D1821-6FA0-4909-AEFD-50809C88F61A}"/>
              </a:ext>
            </a:extLst>
          </p:cNvPr>
          <p:cNvGrpSpPr/>
          <p:nvPr/>
        </p:nvGrpSpPr>
        <p:grpSpPr>
          <a:xfrm>
            <a:off x="10178175" y="1958100"/>
            <a:ext cx="1004175" cy="651750"/>
            <a:chOff x="367425" y="1939050"/>
            <a:chExt cx="1733550" cy="990600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7E9D7553-CD86-437D-8EF8-E760647C7419}"/>
                </a:ext>
              </a:extLst>
            </p:cNvPr>
            <p:cNvSpPr/>
            <p:nvPr/>
          </p:nvSpPr>
          <p:spPr>
            <a:xfrm>
              <a:off x="367425" y="1939050"/>
              <a:ext cx="1733550" cy="990600"/>
            </a:xfrm>
            <a:prstGeom prst="round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5" name="Graphic 14" descr="Workflow with solid fill">
              <a:extLst>
                <a:ext uri="{FF2B5EF4-FFF2-40B4-BE49-F238E27FC236}">
                  <a16:creationId xmlns:a16="http://schemas.microsoft.com/office/drawing/2014/main" id="{0E86631C-76F4-48FB-BF10-368081EE042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/>
          </p:blipFill>
          <p:spPr>
            <a:xfrm>
              <a:off x="838200" y="2085703"/>
              <a:ext cx="791999" cy="697293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58DCA5B9-C472-4556-8723-E000E80D0499}"/>
              </a:ext>
            </a:extLst>
          </p:cNvPr>
          <p:cNvSpPr txBox="1"/>
          <p:nvPr/>
        </p:nvSpPr>
        <p:spPr>
          <a:xfrm>
            <a:off x="168712" y="2948866"/>
            <a:ext cx="23431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>
                <a:solidFill>
                  <a:srgbClr val="AAD391"/>
                </a:solidFill>
                <a:latin typeface="Tw Cen MT" panose="020B0602020104020603" pitchFamily="34" charset="0"/>
              </a:rPr>
              <a:t>Subject Matter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35D26A7-9FED-448B-BBD3-C9C710352E44}"/>
              </a:ext>
            </a:extLst>
          </p:cNvPr>
          <p:cNvSpPr txBox="1"/>
          <p:nvPr/>
        </p:nvSpPr>
        <p:spPr>
          <a:xfrm>
            <a:off x="3339187" y="2948866"/>
            <a:ext cx="23431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>
                <a:solidFill>
                  <a:srgbClr val="90C4F8"/>
                </a:solidFill>
                <a:latin typeface="Tw Cen MT" panose="020B0602020104020603" pitchFamily="34" charset="0"/>
              </a:rPr>
              <a:t>Allocated to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6D3DBDE-3787-4EC6-BC0F-950C5361893A}"/>
              </a:ext>
            </a:extLst>
          </p:cNvPr>
          <p:cNvSpPr txBox="1"/>
          <p:nvPr/>
        </p:nvSpPr>
        <p:spPr>
          <a:xfrm>
            <a:off x="6609684" y="2764200"/>
            <a:ext cx="21431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>
                <a:solidFill>
                  <a:srgbClr val="C5D3ED"/>
                </a:solidFill>
                <a:latin typeface="Tw Cen MT" panose="020B0602020104020603" pitchFamily="34" charset="0"/>
              </a:rPr>
              <a:t>Start date – </a:t>
            </a:r>
          </a:p>
          <a:p>
            <a:pPr algn="ctr"/>
            <a:r>
              <a:rPr lang="en-IN" sz="2400" dirty="0">
                <a:solidFill>
                  <a:srgbClr val="C5D3ED"/>
                </a:solidFill>
                <a:latin typeface="Tw Cen MT" panose="020B0602020104020603" pitchFamily="34" charset="0"/>
              </a:rPr>
              <a:t>Target date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024DCEC-E2D3-46DF-B613-9A1D15E5D985}"/>
              </a:ext>
            </a:extLst>
          </p:cNvPr>
          <p:cNvSpPr txBox="1"/>
          <p:nvPr/>
        </p:nvSpPr>
        <p:spPr>
          <a:xfrm>
            <a:off x="9508687" y="2948866"/>
            <a:ext cx="23431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>
                <a:solidFill>
                  <a:srgbClr val="BCD9FA"/>
                </a:solidFill>
                <a:latin typeface="Tw Cen MT" panose="020B0602020104020603" pitchFamily="34" charset="0"/>
              </a:rPr>
              <a:t>Status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6B1BA4D-F0A5-4A3D-9E3F-107296CD40C5}"/>
              </a:ext>
            </a:extLst>
          </p:cNvPr>
          <p:cNvSpPr txBox="1"/>
          <p:nvPr/>
        </p:nvSpPr>
        <p:spPr>
          <a:xfrm>
            <a:off x="168712" y="3821744"/>
            <a:ext cx="2764988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Tw Cen MT Condensed Extra Bold" panose="020B0803020202020204" pitchFamily="34" charset="0"/>
              </a:rPr>
              <a:t>Verification of Student Registration for session 21222 from Academic Dashboard and Database.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E727BFB-C7AD-4E8D-8AC3-D2BD6094CF2B}"/>
              </a:ext>
            </a:extLst>
          </p:cNvPr>
          <p:cNvSpPr txBox="1"/>
          <p:nvPr/>
        </p:nvSpPr>
        <p:spPr>
          <a:xfrm>
            <a:off x="3357655" y="3821744"/>
            <a:ext cx="2764988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Tw Cen MT Condensed Extra Bold" panose="020B0803020202020204" pitchFamily="34" charset="0"/>
              </a:rPr>
              <a:t>Ajay Sharma, Karan Kumar, Sahil Narang, </a:t>
            </a:r>
            <a:r>
              <a:rPr lang="en-US" sz="2000" dirty="0" err="1">
                <a:solidFill>
                  <a:schemeClr val="bg1"/>
                </a:solidFill>
                <a:latin typeface="Tw Cen MT Condensed Extra Bold" panose="020B0803020202020204" pitchFamily="34" charset="0"/>
              </a:rPr>
              <a:t>Saiyad</a:t>
            </a:r>
            <a:r>
              <a:rPr lang="en-US" sz="2000" dirty="0">
                <a:solidFill>
                  <a:schemeClr val="bg1"/>
                </a:solidFill>
                <a:latin typeface="Tw Cen MT Condensed Extra Bold" panose="020B0803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w Cen MT Condensed Extra Bold" panose="020B0803020202020204" pitchFamily="34" charset="0"/>
              </a:rPr>
              <a:t>Ameen.J</a:t>
            </a:r>
            <a:r>
              <a:rPr lang="en-US" sz="2000" dirty="0">
                <a:solidFill>
                  <a:schemeClr val="bg1"/>
                </a:solidFill>
                <a:latin typeface="Tw Cen MT Condensed Extra Bold" panose="020B0803020202020204" pitchFamily="34" charset="0"/>
              </a:rPr>
              <a:t>, Sandeep Kumar Arora, </a:t>
            </a:r>
            <a:r>
              <a:rPr lang="en-US" sz="2000" dirty="0" err="1">
                <a:solidFill>
                  <a:schemeClr val="bg1"/>
                </a:solidFill>
                <a:latin typeface="Tw Cen MT Condensed Extra Bold" panose="020B0803020202020204" pitchFamily="34" charset="0"/>
              </a:rPr>
              <a:t>Sanjima</a:t>
            </a:r>
            <a:r>
              <a:rPr lang="en-US" sz="2000" dirty="0">
                <a:solidFill>
                  <a:schemeClr val="bg1"/>
                </a:solidFill>
                <a:latin typeface="Tw Cen MT Condensed Extra Bold" panose="020B0803020202020204" pitchFamily="34" charset="0"/>
              </a:rPr>
              <a:t> Gulati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705645A-51C4-41D7-B6BF-DB92730DD23B}"/>
              </a:ext>
            </a:extLst>
          </p:cNvPr>
          <p:cNvSpPr txBox="1"/>
          <p:nvPr/>
        </p:nvSpPr>
        <p:spPr>
          <a:xfrm>
            <a:off x="6971403" y="3821744"/>
            <a:ext cx="157364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Tw Cen MT Condensed Extra Bold" panose="020B0803020202020204" pitchFamily="34" charset="0"/>
              </a:rPr>
              <a:t>02 Feb 2022 -08 Feb 2022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AF68D79-4848-4018-B722-523C0F9A026D}"/>
              </a:ext>
            </a:extLst>
          </p:cNvPr>
          <p:cNvSpPr txBox="1"/>
          <p:nvPr/>
        </p:nvSpPr>
        <p:spPr>
          <a:xfrm>
            <a:off x="9893441" y="3821744"/>
            <a:ext cx="157364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w Cen MT Condensed Extra Bold" panose="020B0803020202020204" pitchFamily="34" charset="0"/>
              </a:rPr>
              <a:t>Completed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6F30AD08-C966-4A85-8C79-09FA9312196C}"/>
              </a:ext>
            </a:extLst>
          </p:cNvPr>
          <p:cNvSpPr/>
          <p:nvPr/>
        </p:nvSpPr>
        <p:spPr>
          <a:xfrm>
            <a:off x="254438" y="6438900"/>
            <a:ext cx="11683125" cy="18466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00C7AF43-11F9-4473-97A3-9E76A25496E2}"/>
              </a:ext>
            </a:extLst>
          </p:cNvPr>
          <p:cNvSpPr/>
          <p:nvPr/>
        </p:nvSpPr>
        <p:spPr>
          <a:xfrm>
            <a:off x="414338" y="6437829"/>
            <a:ext cx="423862" cy="184666"/>
          </a:xfrm>
          <a:prstGeom prst="roundRect">
            <a:avLst>
              <a:gd name="adj" fmla="val 0"/>
            </a:avLst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9904475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>
                <a:lumMod val="50000"/>
                <a:lumOff val="50000"/>
              </a:schemeClr>
            </a:gs>
            <a:gs pos="100000">
              <a:schemeClr val="tx1">
                <a:lumMod val="65000"/>
                <a:lumOff val="3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A7F05-DDA1-4988-BE4E-7330E0D2F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 Condensed Extra Bold" panose="020B0803020202020204" pitchFamily="34" charset="0"/>
              </a:rPr>
              <a:t>Recent Minutes of Meeting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E363272-8412-4E46-A640-C3DEE560A991}"/>
              </a:ext>
            </a:extLst>
          </p:cNvPr>
          <p:cNvGrpSpPr/>
          <p:nvPr/>
        </p:nvGrpSpPr>
        <p:grpSpPr>
          <a:xfrm>
            <a:off x="838200" y="1958100"/>
            <a:ext cx="1004175" cy="651750"/>
            <a:chOff x="367425" y="1939050"/>
            <a:chExt cx="1733550" cy="990600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5C433464-8C1A-46FB-8579-F7DFDBC0AD91}"/>
                </a:ext>
              </a:extLst>
            </p:cNvPr>
            <p:cNvSpPr/>
            <p:nvPr/>
          </p:nvSpPr>
          <p:spPr>
            <a:xfrm>
              <a:off x="367425" y="1939050"/>
              <a:ext cx="1733550" cy="990600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4" name="Graphic 3" descr="Classroom with solid fill">
              <a:extLst>
                <a:ext uri="{FF2B5EF4-FFF2-40B4-BE49-F238E27FC236}">
                  <a16:creationId xmlns:a16="http://schemas.microsoft.com/office/drawing/2014/main" id="{52AEB0B1-4CC9-41D6-B1EF-94BC0F44298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38200" y="2038350"/>
              <a:ext cx="792000" cy="792000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D3F08F1D-7F34-496F-BB56-F3AED054DD42}"/>
              </a:ext>
            </a:extLst>
          </p:cNvPr>
          <p:cNvGrpSpPr/>
          <p:nvPr/>
        </p:nvGrpSpPr>
        <p:grpSpPr>
          <a:xfrm>
            <a:off x="4008675" y="1958100"/>
            <a:ext cx="1004175" cy="651750"/>
            <a:chOff x="367425" y="1939050"/>
            <a:chExt cx="1733550" cy="990600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AA3C62C9-EF0A-47E7-AD4E-A6E39C3845A0}"/>
                </a:ext>
              </a:extLst>
            </p:cNvPr>
            <p:cNvSpPr/>
            <p:nvPr/>
          </p:nvSpPr>
          <p:spPr>
            <a:xfrm>
              <a:off x="367425" y="1939050"/>
              <a:ext cx="1733550" cy="990600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9" name="Graphic 8" descr="Group of men with solid fill">
              <a:extLst>
                <a:ext uri="{FF2B5EF4-FFF2-40B4-BE49-F238E27FC236}">
                  <a16:creationId xmlns:a16="http://schemas.microsoft.com/office/drawing/2014/main" id="{84776CAA-B1B8-45E8-943D-3A5CA7E6E36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838200" y="2085703"/>
              <a:ext cx="791999" cy="697293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85EBEC1A-8140-4D6A-A970-833EDDC15F71}"/>
              </a:ext>
            </a:extLst>
          </p:cNvPr>
          <p:cNvGrpSpPr/>
          <p:nvPr/>
        </p:nvGrpSpPr>
        <p:grpSpPr>
          <a:xfrm>
            <a:off x="7179150" y="1958100"/>
            <a:ext cx="1004175" cy="651750"/>
            <a:chOff x="367425" y="1939050"/>
            <a:chExt cx="1733550" cy="990600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C61E232D-E568-4807-873F-511C4C1AFBF6}"/>
                </a:ext>
              </a:extLst>
            </p:cNvPr>
            <p:cNvSpPr/>
            <p:nvPr/>
          </p:nvSpPr>
          <p:spPr>
            <a:xfrm>
              <a:off x="367425" y="1939050"/>
              <a:ext cx="1733550" cy="990600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2" name="Graphic 11" descr="Monthly calendar with solid fill">
              <a:extLst>
                <a:ext uri="{FF2B5EF4-FFF2-40B4-BE49-F238E27FC236}">
                  <a16:creationId xmlns:a16="http://schemas.microsoft.com/office/drawing/2014/main" id="{AA63B63E-3A4A-444B-9E4E-DD4F8C13EF7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838200" y="2085703"/>
              <a:ext cx="791999" cy="697293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68D1821-6FA0-4909-AEFD-50809C88F61A}"/>
              </a:ext>
            </a:extLst>
          </p:cNvPr>
          <p:cNvGrpSpPr/>
          <p:nvPr/>
        </p:nvGrpSpPr>
        <p:grpSpPr>
          <a:xfrm>
            <a:off x="10178175" y="1958100"/>
            <a:ext cx="1004175" cy="651750"/>
            <a:chOff x="367425" y="1939050"/>
            <a:chExt cx="1733550" cy="990600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7E9D7553-CD86-437D-8EF8-E760647C7419}"/>
                </a:ext>
              </a:extLst>
            </p:cNvPr>
            <p:cNvSpPr/>
            <p:nvPr/>
          </p:nvSpPr>
          <p:spPr>
            <a:xfrm>
              <a:off x="367425" y="1939050"/>
              <a:ext cx="1733550" cy="990600"/>
            </a:xfrm>
            <a:prstGeom prst="round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5" name="Graphic 14" descr="Workflow with solid fill">
              <a:extLst>
                <a:ext uri="{FF2B5EF4-FFF2-40B4-BE49-F238E27FC236}">
                  <a16:creationId xmlns:a16="http://schemas.microsoft.com/office/drawing/2014/main" id="{0E86631C-76F4-48FB-BF10-368081EE042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/>
          </p:blipFill>
          <p:spPr>
            <a:xfrm>
              <a:off x="838200" y="2085703"/>
              <a:ext cx="791999" cy="697293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58DCA5B9-C472-4556-8723-E000E80D0499}"/>
              </a:ext>
            </a:extLst>
          </p:cNvPr>
          <p:cNvSpPr txBox="1"/>
          <p:nvPr/>
        </p:nvSpPr>
        <p:spPr>
          <a:xfrm>
            <a:off x="168712" y="2948866"/>
            <a:ext cx="23431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>
                <a:solidFill>
                  <a:srgbClr val="AAD391"/>
                </a:solidFill>
                <a:latin typeface="Tw Cen MT" panose="020B0602020104020603" pitchFamily="34" charset="0"/>
              </a:rPr>
              <a:t>Subject Matter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35D26A7-9FED-448B-BBD3-C9C710352E44}"/>
              </a:ext>
            </a:extLst>
          </p:cNvPr>
          <p:cNvSpPr txBox="1"/>
          <p:nvPr/>
        </p:nvSpPr>
        <p:spPr>
          <a:xfrm>
            <a:off x="3339187" y="2948866"/>
            <a:ext cx="23431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>
                <a:solidFill>
                  <a:srgbClr val="90C4F8"/>
                </a:solidFill>
                <a:latin typeface="Tw Cen MT" panose="020B0602020104020603" pitchFamily="34" charset="0"/>
              </a:rPr>
              <a:t>Allocated to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6D3DBDE-3787-4EC6-BC0F-950C5361893A}"/>
              </a:ext>
            </a:extLst>
          </p:cNvPr>
          <p:cNvSpPr txBox="1"/>
          <p:nvPr/>
        </p:nvSpPr>
        <p:spPr>
          <a:xfrm>
            <a:off x="6609684" y="2764200"/>
            <a:ext cx="21431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>
                <a:solidFill>
                  <a:srgbClr val="C5D3ED"/>
                </a:solidFill>
                <a:latin typeface="Tw Cen MT" panose="020B0602020104020603" pitchFamily="34" charset="0"/>
              </a:rPr>
              <a:t>Start date – </a:t>
            </a:r>
          </a:p>
          <a:p>
            <a:pPr algn="ctr"/>
            <a:r>
              <a:rPr lang="en-IN" sz="2400" dirty="0">
                <a:solidFill>
                  <a:srgbClr val="C5D3ED"/>
                </a:solidFill>
                <a:latin typeface="Tw Cen MT" panose="020B0602020104020603" pitchFamily="34" charset="0"/>
              </a:rPr>
              <a:t>Target date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024DCEC-E2D3-46DF-B613-9A1D15E5D985}"/>
              </a:ext>
            </a:extLst>
          </p:cNvPr>
          <p:cNvSpPr txBox="1"/>
          <p:nvPr/>
        </p:nvSpPr>
        <p:spPr>
          <a:xfrm>
            <a:off x="9508687" y="2948866"/>
            <a:ext cx="23431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>
                <a:solidFill>
                  <a:srgbClr val="BCD9FA"/>
                </a:solidFill>
                <a:latin typeface="Tw Cen MT" panose="020B0602020104020603" pitchFamily="34" charset="0"/>
              </a:rPr>
              <a:t>Status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6B1BA4D-F0A5-4A3D-9E3F-107296CD40C5}"/>
              </a:ext>
            </a:extLst>
          </p:cNvPr>
          <p:cNvSpPr txBox="1"/>
          <p:nvPr/>
        </p:nvSpPr>
        <p:spPr>
          <a:xfrm>
            <a:off x="168712" y="3821744"/>
            <a:ext cx="2764988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Tw Cen MT Condensed Extra Bold" panose="020B0803020202020204" pitchFamily="34" charset="0"/>
              </a:rPr>
              <a:t>Verification of Sectioning data of schools proposed by Academic Operations for session 21222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E727BFB-C7AD-4E8D-8AC3-D2BD6094CF2B}"/>
              </a:ext>
            </a:extLst>
          </p:cNvPr>
          <p:cNvSpPr txBox="1"/>
          <p:nvPr/>
        </p:nvSpPr>
        <p:spPr>
          <a:xfrm>
            <a:off x="3357655" y="3821744"/>
            <a:ext cx="2764988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Tw Cen MT Condensed Extra Bold" panose="020B0803020202020204" pitchFamily="34" charset="0"/>
              </a:rPr>
              <a:t>Ajay Sharma, Karan Kumar, Sahil Narang, </a:t>
            </a:r>
            <a:r>
              <a:rPr lang="en-US" sz="2000" dirty="0" err="1">
                <a:solidFill>
                  <a:schemeClr val="bg1"/>
                </a:solidFill>
                <a:latin typeface="Tw Cen MT Condensed Extra Bold" panose="020B0803020202020204" pitchFamily="34" charset="0"/>
              </a:rPr>
              <a:t>Saiyad</a:t>
            </a:r>
            <a:r>
              <a:rPr lang="en-US" sz="2000" dirty="0">
                <a:solidFill>
                  <a:schemeClr val="bg1"/>
                </a:solidFill>
                <a:latin typeface="Tw Cen MT Condensed Extra Bold" panose="020B0803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w Cen MT Condensed Extra Bold" panose="020B0803020202020204" pitchFamily="34" charset="0"/>
              </a:rPr>
              <a:t>Ameen.J</a:t>
            </a:r>
            <a:r>
              <a:rPr lang="en-US" sz="2000" dirty="0">
                <a:solidFill>
                  <a:schemeClr val="bg1"/>
                </a:solidFill>
                <a:latin typeface="Tw Cen MT Condensed Extra Bold" panose="020B0803020202020204" pitchFamily="34" charset="0"/>
              </a:rPr>
              <a:t>, Sandeep Kumar Arora, </a:t>
            </a:r>
            <a:r>
              <a:rPr lang="en-US" sz="2000" dirty="0" err="1">
                <a:solidFill>
                  <a:schemeClr val="bg1"/>
                </a:solidFill>
                <a:latin typeface="Tw Cen MT Condensed Extra Bold" panose="020B0803020202020204" pitchFamily="34" charset="0"/>
              </a:rPr>
              <a:t>Sanjima</a:t>
            </a:r>
            <a:r>
              <a:rPr lang="en-US" sz="2000" dirty="0">
                <a:solidFill>
                  <a:schemeClr val="bg1"/>
                </a:solidFill>
                <a:latin typeface="Tw Cen MT Condensed Extra Bold" panose="020B0803020202020204" pitchFamily="34" charset="0"/>
              </a:rPr>
              <a:t> Gulati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705645A-51C4-41D7-B6BF-DB92730DD23B}"/>
              </a:ext>
            </a:extLst>
          </p:cNvPr>
          <p:cNvSpPr txBox="1"/>
          <p:nvPr/>
        </p:nvSpPr>
        <p:spPr>
          <a:xfrm>
            <a:off x="6971403" y="3821744"/>
            <a:ext cx="157364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Tw Cen MT Condensed Extra Bold" panose="020B0803020202020204" pitchFamily="34" charset="0"/>
              </a:rPr>
              <a:t>02 Feb 2022 -08 Feb 2022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AF68D79-4848-4018-B722-523C0F9A026D}"/>
              </a:ext>
            </a:extLst>
          </p:cNvPr>
          <p:cNvSpPr txBox="1"/>
          <p:nvPr/>
        </p:nvSpPr>
        <p:spPr>
          <a:xfrm>
            <a:off x="9893441" y="3821744"/>
            <a:ext cx="157364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w Cen MT Condensed Extra Bold" panose="020B0803020202020204" pitchFamily="34" charset="0"/>
              </a:rPr>
              <a:t>Completed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6F30AD08-C966-4A85-8C79-09FA9312196C}"/>
              </a:ext>
            </a:extLst>
          </p:cNvPr>
          <p:cNvSpPr/>
          <p:nvPr/>
        </p:nvSpPr>
        <p:spPr>
          <a:xfrm>
            <a:off x="254438" y="6438900"/>
            <a:ext cx="11683125" cy="18466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33C763AF-DA97-451E-8F38-D940CD290303}"/>
              </a:ext>
            </a:extLst>
          </p:cNvPr>
          <p:cNvSpPr/>
          <p:nvPr/>
        </p:nvSpPr>
        <p:spPr>
          <a:xfrm>
            <a:off x="1306513" y="6437829"/>
            <a:ext cx="423862" cy="184666"/>
          </a:xfrm>
          <a:prstGeom prst="roundRect">
            <a:avLst>
              <a:gd name="adj" fmla="val 0"/>
            </a:avLst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517691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Top Corners Rounded 1">
            <a:extLst>
              <a:ext uri="{FF2B5EF4-FFF2-40B4-BE49-F238E27FC236}">
                <a16:creationId xmlns:a16="http://schemas.microsoft.com/office/drawing/2014/main" id="{E9282C0F-4479-4919-88F8-3D19C9AFCF61}"/>
              </a:ext>
            </a:extLst>
          </p:cNvPr>
          <p:cNvSpPr/>
          <p:nvPr/>
        </p:nvSpPr>
        <p:spPr>
          <a:xfrm>
            <a:off x="1982689" y="3304309"/>
            <a:ext cx="2668354" cy="68394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3" name="Rectangle: Top Corners Rounded 2">
            <a:extLst>
              <a:ext uri="{FF2B5EF4-FFF2-40B4-BE49-F238E27FC236}">
                <a16:creationId xmlns:a16="http://schemas.microsoft.com/office/drawing/2014/main" id="{DB787F02-1216-4710-B374-048DD7E8FC20}"/>
              </a:ext>
            </a:extLst>
          </p:cNvPr>
          <p:cNvSpPr/>
          <p:nvPr/>
        </p:nvSpPr>
        <p:spPr>
          <a:xfrm flipV="1">
            <a:off x="1982689" y="3988257"/>
            <a:ext cx="2668354" cy="68394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A0CA06A-C94F-4A84-9067-0ADB80BF7365}"/>
              </a:ext>
            </a:extLst>
          </p:cNvPr>
          <p:cNvSpPr/>
          <p:nvPr/>
        </p:nvSpPr>
        <p:spPr>
          <a:xfrm>
            <a:off x="2907461" y="3578852"/>
            <a:ext cx="818809" cy="818809"/>
          </a:xfrm>
          <a:prstGeom prst="ellipse">
            <a:avLst/>
          </a:prstGeom>
          <a:solidFill>
            <a:srgbClr val="FFC00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+mn-ea"/>
                <a:cs typeface="+mn-cs"/>
              </a:rPr>
              <a:t>1</a:t>
            </a:r>
          </a:p>
        </p:txBody>
      </p:sp>
      <p:sp>
        <p:nvSpPr>
          <p:cNvPr id="5" name="Rectangle: Top Corners Rounded 4">
            <a:extLst>
              <a:ext uri="{FF2B5EF4-FFF2-40B4-BE49-F238E27FC236}">
                <a16:creationId xmlns:a16="http://schemas.microsoft.com/office/drawing/2014/main" id="{392D60C3-1886-4B1B-8786-84F00A3AC97B}"/>
              </a:ext>
            </a:extLst>
          </p:cNvPr>
          <p:cNvSpPr/>
          <p:nvPr/>
        </p:nvSpPr>
        <p:spPr>
          <a:xfrm>
            <a:off x="4805172" y="3304309"/>
            <a:ext cx="2668354" cy="68394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6" name="Rectangle: Top Corners Rounded 5">
            <a:extLst>
              <a:ext uri="{FF2B5EF4-FFF2-40B4-BE49-F238E27FC236}">
                <a16:creationId xmlns:a16="http://schemas.microsoft.com/office/drawing/2014/main" id="{1F9C42F4-EA00-4017-8E61-D60D1E218A32}"/>
              </a:ext>
            </a:extLst>
          </p:cNvPr>
          <p:cNvSpPr/>
          <p:nvPr/>
        </p:nvSpPr>
        <p:spPr>
          <a:xfrm flipV="1">
            <a:off x="4805172" y="3988257"/>
            <a:ext cx="2668354" cy="68394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D4992D5-D337-42AB-A66D-58998D510E06}"/>
              </a:ext>
            </a:extLst>
          </p:cNvPr>
          <p:cNvSpPr/>
          <p:nvPr/>
        </p:nvSpPr>
        <p:spPr>
          <a:xfrm>
            <a:off x="5729944" y="3578852"/>
            <a:ext cx="818809" cy="818809"/>
          </a:xfrm>
          <a:prstGeom prst="ellipse">
            <a:avLst/>
          </a:prstGeom>
          <a:solidFill>
            <a:srgbClr val="FFC00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+mn-ea"/>
                <a:cs typeface="+mn-cs"/>
              </a:rPr>
              <a:t>2</a:t>
            </a:r>
          </a:p>
        </p:txBody>
      </p:sp>
      <p:sp>
        <p:nvSpPr>
          <p:cNvPr id="8" name="Rectangle: Top Corners Rounded 7">
            <a:extLst>
              <a:ext uri="{FF2B5EF4-FFF2-40B4-BE49-F238E27FC236}">
                <a16:creationId xmlns:a16="http://schemas.microsoft.com/office/drawing/2014/main" id="{2F7101FC-E81F-4B46-B2B1-B3E1BBD6B1CC}"/>
              </a:ext>
            </a:extLst>
          </p:cNvPr>
          <p:cNvSpPr/>
          <p:nvPr/>
        </p:nvSpPr>
        <p:spPr>
          <a:xfrm>
            <a:off x="7540958" y="3304309"/>
            <a:ext cx="2668354" cy="68394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9" name="Rectangle: Top Corners Rounded 8">
            <a:extLst>
              <a:ext uri="{FF2B5EF4-FFF2-40B4-BE49-F238E27FC236}">
                <a16:creationId xmlns:a16="http://schemas.microsoft.com/office/drawing/2014/main" id="{E44AD5CB-0711-4955-B0D7-607D9D6257EA}"/>
              </a:ext>
            </a:extLst>
          </p:cNvPr>
          <p:cNvSpPr/>
          <p:nvPr/>
        </p:nvSpPr>
        <p:spPr>
          <a:xfrm flipV="1">
            <a:off x="7540958" y="3988257"/>
            <a:ext cx="2668354" cy="68394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DD59E63-C9F3-46D8-BB10-803AD2085BC1}"/>
              </a:ext>
            </a:extLst>
          </p:cNvPr>
          <p:cNvSpPr/>
          <p:nvPr/>
        </p:nvSpPr>
        <p:spPr>
          <a:xfrm>
            <a:off x="8465730" y="3578852"/>
            <a:ext cx="818809" cy="818809"/>
          </a:xfrm>
          <a:prstGeom prst="ellipse">
            <a:avLst/>
          </a:prstGeom>
          <a:solidFill>
            <a:srgbClr val="FFC00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+mn-ea"/>
                <a:cs typeface="+mn-cs"/>
              </a:rPr>
              <a:t>3</a:t>
            </a: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A0BEE023-E494-493A-971E-5FB55E48E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Activities Calendar : February,2022</a:t>
            </a:r>
            <a:br>
              <a:rPr lang="en-US" dirty="0"/>
            </a:br>
            <a:r>
              <a:rPr lang="en-US" dirty="0">
                <a:solidFill>
                  <a:srgbClr val="C00000"/>
                </a:solidFill>
              </a:rPr>
              <a:t>Activity Type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7D5417A-05A5-4CA6-AC80-75F80E76BC09}"/>
              </a:ext>
            </a:extLst>
          </p:cNvPr>
          <p:cNvSpPr txBox="1"/>
          <p:nvPr/>
        </p:nvSpPr>
        <p:spPr>
          <a:xfrm>
            <a:off x="2350001" y="4672204"/>
            <a:ext cx="19337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>
                <a:latin typeface="Tw Cen MT Condensed Extra Bold" panose="020B0803020202020204" pitchFamily="34" charset="0"/>
              </a:rPr>
              <a:t>Regular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39A1363-AAA7-49D2-91A1-5E2B9509D8BD}"/>
              </a:ext>
            </a:extLst>
          </p:cNvPr>
          <p:cNvSpPr txBox="1"/>
          <p:nvPr/>
        </p:nvSpPr>
        <p:spPr>
          <a:xfrm>
            <a:off x="5172484" y="4672204"/>
            <a:ext cx="19337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>
                <a:latin typeface="Tw Cen MT Condensed Extra Bold" panose="020B0803020202020204" pitchFamily="34" charset="0"/>
              </a:rPr>
              <a:t>New Initiative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04AD3AB-DFA9-4B64-829C-DDAE04F5919B}"/>
              </a:ext>
            </a:extLst>
          </p:cNvPr>
          <p:cNvSpPr txBox="1"/>
          <p:nvPr/>
        </p:nvSpPr>
        <p:spPr>
          <a:xfrm>
            <a:off x="7908270" y="4672204"/>
            <a:ext cx="19337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>
                <a:latin typeface="Tw Cen MT Condensed Extra Bold" panose="020B0803020202020204" pitchFamily="34" charset="0"/>
              </a:rPr>
              <a:t>Additional</a:t>
            </a:r>
          </a:p>
        </p:txBody>
      </p:sp>
    </p:spTree>
    <p:extLst>
      <p:ext uri="{BB962C8B-B14F-4D97-AF65-F5344CB8AC3E}">
        <p14:creationId xmlns:p14="http://schemas.microsoft.com/office/powerpoint/2010/main" val="153073232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>
                <a:lumMod val="50000"/>
                <a:lumOff val="50000"/>
              </a:schemeClr>
            </a:gs>
            <a:gs pos="100000">
              <a:schemeClr val="tx1">
                <a:lumMod val="65000"/>
                <a:lumOff val="3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A7F05-DDA1-4988-BE4E-7330E0D2F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 Condensed Extra Bold" panose="020B0803020202020204" pitchFamily="34" charset="0"/>
              </a:rPr>
              <a:t>Recent Minutes of Meeting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E363272-8412-4E46-A640-C3DEE560A991}"/>
              </a:ext>
            </a:extLst>
          </p:cNvPr>
          <p:cNvGrpSpPr/>
          <p:nvPr/>
        </p:nvGrpSpPr>
        <p:grpSpPr>
          <a:xfrm>
            <a:off x="838200" y="1958100"/>
            <a:ext cx="1004175" cy="651750"/>
            <a:chOff x="367425" y="1939050"/>
            <a:chExt cx="1733550" cy="990600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5C433464-8C1A-46FB-8579-F7DFDBC0AD91}"/>
                </a:ext>
              </a:extLst>
            </p:cNvPr>
            <p:cNvSpPr/>
            <p:nvPr/>
          </p:nvSpPr>
          <p:spPr>
            <a:xfrm>
              <a:off x="367425" y="1939050"/>
              <a:ext cx="1733550" cy="990600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4" name="Graphic 3" descr="Classroom with solid fill">
              <a:extLst>
                <a:ext uri="{FF2B5EF4-FFF2-40B4-BE49-F238E27FC236}">
                  <a16:creationId xmlns:a16="http://schemas.microsoft.com/office/drawing/2014/main" id="{52AEB0B1-4CC9-41D6-B1EF-94BC0F44298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38200" y="2038350"/>
              <a:ext cx="792000" cy="792000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D3F08F1D-7F34-496F-BB56-F3AED054DD42}"/>
              </a:ext>
            </a:extLst>
          </p:cNvPr>
          <p:cNvGrpSpPr/>
          <p:nvPr/>
        </p:nvGrpSpPr>
        <p:grpSpPr>
          <a:xfrm>
            <a:off x="4008675" y="1958100"/>
            <a:ext cx="1004175" cy="651750"/>
            <a:chOff x="367425" y="1939050"/>
            <a:chExt cx="1733550" cy="990600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AA3C62C9-EF0A-47E7-AD4E-A6E39C3845A0}"/>
                </a:ext>
              </a:extLst>
            </p:cNvPr>
            <p:cNvSpPr/>
            <p:nvPr/>
          </p:nvSpPr>
          <p:spPr>
            <a:xfrm>
              <a:off x="367425" y="1939050"/>
              <a:ext cx="1733550" cy="990600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9" name="Graphic 8" descr="Group of men with solid fill">
              <a:extLst>
                <a:ext uri="{FF2B5EF4-FFF2-40B4-BE49-F238E27FC236}">
                  <a16:creationId xmlns:a16="http://schemas.microsoft.com/office/drawing/2014/main" id="{84776CAA-B1B8-45E8-943D-3A5CA7E6E36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838200" y="2085703"/>
              <a:ext cx="791999" cy="697293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85EBEC1A-8140-4D6A-A970-833EDDC15F71}"/>
              </a:ext>
            </a:extLst>
          </p:cNvPr>
          <p:cNvGrpSpPr/>
          <p:nvPr/>
        </p:nvGrpSpPr>
        <p:grpSpPr>
          <a:xfrm>
            <a:off x="7179150" y="1958100"/>
            <a:ext cx="1004175" cy="651750"/>
            <a:chOff x="367425" y="1939050"/>
            <a:chExt cx="1733550" cy="990600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C61E232D-E568-4807-873F-511C4C1AFBF6}"/>
                </a:ext>
              </a:extLst>
            </p:cNvPr>
            <p:cNvSpPr/>
            <p:nvPr/>
          </p:nvSpPr>
          <p:spPr>
            <a:xfrm>
              <a:off x="367425" y="1939050"/>
              <a:ext cx="1733550" cy="990600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2" name="Graphic 11" descr="Monthly calendar with solid fill">
              <a:extLst>
                <a:ext uri="{FF2B5EF4-FFF2-40B4-BE49-F238E27FC236}">
                  <a16:creationId xmlns:a16="http://schemas.microsoft.com/office/drawing/2014/main" id="{AA63B63E-3A4A-444B-9E4E-DD4F8C13EF7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838200" y="2085703"/>
              <a:ext cx="791999" cy="697293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68D1821-6FA0-4909-AEFD-50809C88F61A}"/>
              </a:ext>
            </a:extLst>
          </p:cNvPr>
          <p:cNvGrpSpPr/>
          <p:nvPr/>
        </p:nvGrpSpPr>
        <p:grpSpPr>
          <a:xfrm>
            <a:off x="10178175" y="1958100"/>
            <a:ext cx="1004175" cy="651750"/>
            <a:chOff x="367425" y="1939050"/>
            <a:chExt cx="1733550" cy="990600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7E9D7553-CD86-437D-8EF8-E760647C7419}"/>
                </a:ext>
              </a:extLst>
            </p:cNvPr>
            <p:cNvSpPr/>
            <p:nvPr/>
          </p:nvSpPr>
          <p:spPr>
            <a:xfrm>
              <a:off x="367425" y="1939050"/>
              <a:ext cx="1733550" cy="990600"/>
            </a:xfrm>
            <a:prstGeom prst="round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5" name="Graphic 14" descr="Workflow with solid fill">
              <a:extLst>
                <a:ext uri="{FF2B5EF4-FFF2-40B4-BE49-F238E27FC236}">
                  <a16:creationId xmlns:a16="http://schemas.microsoft.com/office/drawing/2014/main" id="{0E86631C-76F4-48FB-BF10-368081EE042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/>
          </p:blipFill>
          <p:spPr>
            <a:xfrm>
              <a:off x="838200" y="2085703"/>
              <a:ext cx="791999" cy="697293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58DCA5B9-C472-4556-8723-E000E80D0499}"/>
              </a:ext>
            </a:extLst>
          </p:cNvPr>
          <p:cNvSpPr txBox="1"/>
          <p:nvPr/>
        </p:nvSpPr>
        <p:spPr>
          <a:xfrm>
            <a:off x="168712" y="2948866"/>
            <a:ext cx="23431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>
                <a:solidFill>
                  <a:srgbClr val="AAD391"/>
                </a:solidFill>
                <a:latin typeface="Tw Cen MT" panose="020B0602020104020603" pitchFamily="34" charset="0"/>
              </a:rPr>
              <a:t>Subject Matter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35D26A7-9FED-448B-BBD3-C9C710352E44}"/>
              </a:ext>
            </a:extLst>
          </p:cNvPr>
          <p:cNvSpPr txBox="1"/>
          <p:nvPr/>
        </p:nvSpPr>
        <p:spPr>
          <a:xfrm>
            <a:off x="3339187" y="2948866"/>
            <a:ext cx="23431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>
                <a:solidFill>
                  <a:srgbClr val="90C4F8"/>
                </a:solidFill>
                <a:latin typeface="Tw Cen MT" panose="020B0602020104020603" pitchFamily="34" charset="0"/>
              </a:rPr>
              <a:t>Allocated to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6D3DBDE-3787-4EC6-BC0F-950C5361893A}"/>
              </a:ext>
            </a:extLst>
          </p:cNvPr>
          <p:cNvSpPr txBox="1"/>
          <p:nvPr/>
        </p:nvSpPr>
        <p:spPr>
          <a:xfrm>
            <a:off x="6609684" y="2764200"/>
            <a:ext cx="21431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>
                <a:solidFill>
                  <a:srgbClr val="C5D3ED"/>
                </a:solidFill>
                <a:latin typeface="Tw Cen MT" panose="020B0602020104020603" pitchFamily="34" charset="0"/>
              </a:rPr>
              <a:t>Start date – </a:t>
            </a:r>
          </a:p>
          <a:p>
            <a:pPr algn="ctr"/>
            <a:r>
              <a:rPr lang="en-IN" sz="2400" dirty="0">
                <a:solidFill>
                  <a:srgbClr val="C5D3ED"/>
                </a:solidFill>
                <a:latin typeface="Tw Cen MT" panose="020B0602020104020603" pitchFamily="34" charset="0"/>
              </a:rPr>
              <a:t>Target date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024DCEC-E2D3-46DF-B613-9A1D15E5D985}"/>
              </a:ext>
            </a:extLst>
          </p:cNvPr>
          <p:cNvSpPr txBox="1"/>
          <p:nvPr/>
        </p:nvSpPr>
        <p:spPr>
          <a:xfrm>
            <a:off x="9508687" y="2948866"/>
            <a:ext cx="23431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>
                <a:solidFill>
                  <a:srgbClr val="BCD9FA"/>
                </a:solidFill>
                <a:latin typeface="Tw Cen MT" panose="020B0602020104020603" pitchFamily="34" charset="0"/>
              </a:rPr>
              <a:t>Status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6B1BA4D-F0A5-4A3D-9E3F-107296CD40C5}"/>
              </a:ext>
            </a:extLst>
          </p:cNvPr>
          <p:cNvSpPr txBox="1"/>
          <p:nvPr/>
        </p:nvSpPr>
        <p:spPr>
          <a:xfrm>
            <a:off x="168712" y="3821744"/>
            <a:ext cx="2764988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Tw Cen MT Condensed Extra Bold" panose="020B0803020202020204" pitchFamily="34" charset="0"/>
              </a:rPr>
              <a:t>Verification of Student Registration for session 21222 from Academic Dashboard and Database.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E727BFB-C7AD-4E8D-8AC3-D2BD6094CF2B}"/>
              </a:ext>
            </a:extLst>
          </p:cNvPr>
          <p:cNvSpPr txBox="1"/>
          <p:nvPr/>
        </p:nvSpPr>
        <p:spPr>
          <a:xfrm>
            <a:off x="3357655" y="3821744"/>
            <a:ext cx="2764988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Tw Cen MT Condensed Extra Bold" panose="020B0803020202020204" pitchFamily="34" charset="0"/>
              </a:rPr>
              <a:t>Ajay Sharma, Karan Kumar, Sahil Narang, </a:t>
            </a:r>
            <a:r>
              <a:rPr lang="en-US" sz="2000" dirty="0" err="1">
                <a:solidFill>
                  <a:schemeClr val="bg1"/>
                </a:solidFill>
                <a:latin typeface="Tw Cen MT Condensed Extra Bold" panose="020B0803020202020204" pitchFamily="34" charset="0"/>
              </a:rPr>
              <a:t>Saiyad</a:t>
            </a:r>
            <a:r>
              <a:rPr lang="en-US" sz="2000" dirty="0">
                <a:solidFill>
                  <a:schemeClr val="bg1"/>
                </a:solidFill>
                <a:latin typeface="Tw Cen MT Condensed Extra Bold" panose="020B0803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w Cen MT Condensed Extra Bold" panose="020B0803020202020204" pitchFamily="34" charset="0"/>
              </a:rPr>
              <a:t>Ameen.J</a:t>
            </a:r>
            <a:r>
              <a:rPr lang="en-US" sz="2000" dirty="0">
                <a:solidFill>
                  <a:schemeClr val="bg1"/>
                </a:solidFill>
                <a:latin typeface="Tw Cen MT Condensed Extra Bold" panose="020B0803020202020204" pitchFamily="34" charset="0"/>
              </a:rPr>
              <a:t>, Sandeep Kumar Arora, </a:t>
            </a:r>
            <a:r>
              <a:rPr lang="en-US" sz="2000" dirty="0" err="1">
                <a:solidFill>
                  <a:schemeClr val="bg1"/>
                </a:solidFill>
                <a:latin typeface="Tw Cen MT Condensed Extra Bold" panose="020B0803020202020204" pitchFamily="34" charset="0"/>
              </a:rPr>
              <a:t>Sanjima</a:t>
            </a:r>
            <a:r>
              <a:rPr lang="en-US" sz="2000" dirty="0">
                <a:solidFill>
                  <a:schemeClr val="bg1"/>
                </a:solidFill>
                <a:latin typeface="Tw Cen MT Condensed Extra Bold" panose="020B0803020202020204" pitchFamily="34" charset="0"/>
              </a:rPr>
              <a:t> Gulati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705645A-51C4-41D7-B6BF-DB92730DD23B}"/>
              </a:ext>
            </a:extLst>
          </p:cNvPr>
          <p:cNvSpPr txBox="1"/>
          <p:nvPr/>
        </p:nvSpPr>
        <p:spPr>
          <a:xfrm>
            <a:off x="6971403" y="3821744"/>
            <a:ext cx="157364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Tw Cen MT Condensed Extra Bold" panose="020B0803020202020204" pitchFamily="34" charset="0"/>
              </a:rPr>
              <a:t>02 Feb 2022 -08 Feb 2022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AF68D79-4848-4018-B722-523C0F9A026D}"/>
              </a:ext>
            </a:extLst>
          </p:cNvPr>
          <p:cNvSpPr txBox="1"/>
          <p:nvPr/>
        </p:nvSpPr>
        <p:spPr>
          <a:xfrm>
            <a:off x="9893441" y="3821744"/>
            <a:ext cx="157364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w Cen MT Condensed Extra Bold" panose="020B0803020202020204" pitchFamily="34" charset="0"/>
              </a:rPr>
              <a:t>Completed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6F30AD08-C966-4A85-8C79-09FA9312196C}"/>
              </a:ext>
            </a:extLst>
          </p:cNvPr>
          <p:cNvSpPr/>
          <p:nvPr/>
        </p:nvSpPr>
        <p:spPr>
          <a:xfrm>
            <a:off x="254438" y="6438900"/>
            <a:ext cx="11683125" cy="18466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324F184F-2448-49B6-87DE-82D4DDDB6958}"/>
              </a:ext>
            </a:extLst>
          </p:cNvPr>
          <p:cNvSpPr/>
          <p:nvPr/>
        </p:nvSpPr>
        <p:spPr>
          <a:xfrm>
            <a:off x="2198688" y="6437829"/>
            <a:ext cx="423862" cy="184666"/>
          </a:xfrm>
          <a:prstGeom prst="roundRect">
            <a:avLst>
              <a:gd name="adj" fmla="val 0"/>
            </a:avLst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067124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>
                <a:lumMod val="50000"/>
                <a:lumOff val="50000"/>
              </a:schemeClr>
            </a:gs>
            <a:gs pos="100000">
              <a:schemeClr val="tx1">
                <a:lumMod val="65000"/>
                <a:lumOff val="3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A7F05-DDA1-4988-BE4E-7330E0D2F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 Condensed Extra Bold" panose="020B0803020202020204" pitchFamily="34" charset="0"/>
              </a:rPr>
              <a:t>Recent Minutes of Meeting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E363272-8412-4E46-A640-C3DEE560A991}"/>
              </a:ext>
            </a:extLst>
          </p:cNvPr>
          <p:cNvGrpSpPr/>
          <p:nvPr/>
        </p:nvGrpSpPr>
        <p:grpSpPr>
          <a:xfrm>
            <a:off x="838200" y="1958100"/>
            <a:ext cx="1004175" cy="651750"/>
            <a:chOff x="367425" y="1939050"/>
            <a:chExt cx="1733550" cy="990600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5C433464-8C1A-46FB-8579-F7DFDBC0AD91}"/>
                </a:ext>
              </a:extLst>
            </p:cNvPr>
            <p:cNvSpPr/>
            <p:nvPr/>
          </p:nvSpPr>
          <p:spPr>
            <a:xfrm>
              <a:off x="367425" y="1939050"/>
              <a:ext cx="1733550" cy="990600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4" name="Graphic 3" descr="Classroom with solid fill">
              <a:extLst>
                <a:ext uri="{FF2B5EF4-FFF2-40B4-BE49-F238E27FC236}">
                  <a16:creationId xmlns:a16="http://schemas.microsoft.com/office/drawing/2014/main" id="{52AEB0B1-4CC9-41D6-B1EF-94BC0F44298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38200" y="2038350"/>
              <a:ext cx="792000" cy="792000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D3F08F1D-7F34-496F-BB56-F3AED054DD42}"/>
              </a:ext>
            </a:extLst>
          </p:cNvPr>
          <p:cNvGrpSpPr/>
          <p:nvPr/>
        </p:nvGrpSpPr>
        <p:grpSpPr>
          <a:xfrm>
            <a:off x="4008675" y="1958100"/>
            <a:ext cx="1004175" cy="651750"/>
            <a:chOff x="367425" y="1939050"/>
            <a:chExt cx="1733550" cy="990600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AA3C62C9-EF0A-47E7-AD4E-A6E39C3845A0}"/>
                </a:ext>
              </a:extLst>
            </p:cNvPr>
            <p:cNvSpPr/>
            <p:nvPr/>
          </p:nvSpPr>
          <p:spPr>
            <a:xfrm>
              <a:off x="367425" y="1939050"/>
              <a:ext cx="1733550" cy="990600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9" name="Graphic 8" descr="Group of men with solid fill">
              <a:extLst>
                <a:ext uri="{FF2B5EF4-FFF2-40B4-BE49-F238E27FC236}">
                  <a16:creationId xmlns:a16="http://schemas.microsoft.com/office/drawing/2014/main" id="{84776CAA-B1B8-45E8-943D-3A5CA7E6E36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838200" y="2085703"/>
              <a:ext cx="791999" cy="697293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85EBEC1A-8140-4D6A-A970-833EDDC15F71}"/>
              </a:ext>
            </a:extLst>
          </p:cNvPr>
          <p:cNvGrpSpPr/>
          <p:nvPr/>
        </p:nvGrpSpPr>
        <p:grpSpPr>
          <a:xfrm>
            <a:off x="7179150" y="1958100"/>
            <a:ext cx="1004175" cy="651750"/>
            <a:chOff x="367425" y="1939050"/>
            <a:chExt cx="1733550" cy="990600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C61E232D-E568-4807-873F-511C4C1AFBF6}"/>
                </a:ext>
              </a:extLst>
            </p:cNvPr>
            <p:cNvSpPr/>
            <p:nvPr/>
          </p:nvSpPr>
          <p:spPr>
            <a:xfrm>
              <a:off x="367425" y="1939050"/>
              <a:ext cx="1733550" cy="990600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2" name="Graphic 11" descr="Monthly calendar with solid fill">
              <a:extLst>
                <a:ext uri="{FF2B5EF4-FFF2-40B4-BE49-F238E27FC236}">
                  <a16:creationId xmlns:a16="http://schemas.microsoft.com/office/drawing/2014/main" id="{AA63B63E-3A4A-444B-9E4E-DD4F8C13EF7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838200" y="2085703"/>
              <a:ext cx="791999" cy="697293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68D1821-6FA0-4909-AEFD-50809C88F61A}"/>
              </a:ext>
            </a:extLst>
          </p:cNvPr>
          <p:cNvGrpSpPr/>
          <p:nvPr/>
        </p:nvGrpSpPr>
        <p:grpSpPr>
          <a:xfrm>
            <a:off x="10178175" y="1958100"/>
            <a:ext cx="1004175" cy="651750"/>
            <a:chOff x="367425" y="1939050"/>
            <a:chExt cx="1733550" cy="990600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7E9D7553-CD86-437D-8EF8-E760647C7419}"/>
                </a:ext>
              </a:extLst>
            </p:cNvPr>
            <p:cNvSpPr/>
            <p:nvPr/>
          </p:nvSpPr>
          <p:spPr>
            <a:xfrm>
              <a:off x="367425" y="1939050"/>
              <a:ext cx="1733550" cy="990600"/>
            </a:xfrm>
            <a:prstGeom prst="round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5" name="Graphic 14" descr="Workflow with solid fill">
              <a:extLst>
                <a:ext uri="{FF2B5EF4-FFF2-40B4-BE49-F238E27FC236}">
                  <a16:creationId xmlns:a16="http://schemas.microsoft.com/office/drawing/2014/main" id="{0E86631C-76F4-48FB-BF10-368081EE042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/>
          </p:blipFill>
          <p:spPr>
            <a:xfrm>
              <a:off x="838200" y="2085703"/>
              <a:ext cx="791999" cy="697293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58DCA5B9-C472-4556-8723-E000E80D0499}"/>
              </a:ext>
            </a:extLst>
          </p:cNvPr>
          <p:cNvSpPr txBox="1"/>
          <p:nvPr/>
        </p:nvSpPr>
        <p:spPr>
          <a:xfrm>
            <a:off x="168712" y="2948866"/>
            <a:ext cx="23431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>
                <a:solidFill>
                  <a:srgbClr val="AAD391"/>
                </a:solidFill>
                <a:latin typeface="Tw Cen MT" panose="020B0602020104020603" pitchFamily="34" charset="0"/>
              </a:rPr>
              <a:t>Subject Matter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35D26A7-9FED-448B-BBD3-C9C710352E44}"/>
              </a:ext>
            </a:extLst>
          </p:cNvPr>
          <p:cNvSpPr txBox="1"/>
          <p:nvPr/>
        </p:nvSpPr>
        <p:spPr>
          <a:xfrm>
            <a:off x="3339187" y="2948866"/>
            <a:ext cx="23431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>
                <a:solidFill>
                  <a:srgbClr val="90C4F8"/>
                </a:solidFill>
                <a:latin typeface="Tw Cen MT" panose="020B0602020104020603" pitchFamily="34" charset="0"/>
              </a:rPr>
              <a:t>Allocated to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6D3DBDE-3787-4EC6-BC0F-950C5361893A}"/>
              </a:ext>
            </a:extLst>
          </p:cNvPr>
          <p:cNvSpPr txBox="1"/>
          <p:nvPr/>
        </p:nvSpPr>
        <p:spPr>
          <a:xfrm>
            <a:off x="6609684" y="2764200"/>
            <a:ext cx="21431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>
                <a:solidFill>
                  <a:srgbClr val="C5D3ED"/>
                </a:solidFill>
                <a:latin typeface="Tw Cen MT" panose="020B0602020104020603" pitchFamily="34" charset="0"/>
              </a:rPr>
              <a:t>Start date – </a:t>
            </a:r>
          </a:p>
          <a:p>
            <a:pPr algn="ctr"/>
            <a:r>
              <a:rPr lang="en-IN" sz="2400" dirty="0">
                <a:solidFill>
                  <a:srgbClr val="C5D3ED"/>
                </a:solidFill>
                <a:latin typeface="Tw Cen MT" panose="020B0602020104020603" pitchFamily="34" charset="0"/>
              </a:rPr>
              <a:t>Target date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024DCEC-E2D3-46DF-B613-9A1D15E5D985}"/>
              </a:ext>
            </a:extLst>
          </p:cNvPr>
          <p:cNvSpPr txBox="1"/>
          <p:nvPr/>
        </p:nvSpPr>
        <p:spPr>
          <a:xfrm>
            <a:off x="9508687" y="2948866"/>
            <a:ext cx="23431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>
                <a:solidFill>
                  <a:srgbClr val="BCD9FA"/>
                </a:solidFill>
                <a:latin typeface="Tw Cen MT" panose="020B0602020104020603" pitchFamily="34" charset="0"/>
              </a:rPr>
              <a:t>Status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6B1BA4D-F0A5-4A3D-9E3F-107296CD40C5}"/>
              </a:ext>
            </a:extLst>
          </p:cNvPr>
          <p:cNvSpPr txBox="1"/>
          <p:nvPr/>
        </p:nvSpPr>
        <p:spPr>
          <a:xfrm>
            <a:off x="168712" y="3821744"/>
            <a:ext cx="276498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Tw Cen MT Condensed Extra Bold" panose="020B0803020202020204" pitchFamily="34" charset="0"/>
              </a:rPr>
              <a:t>Verification of timetable punched by school AOCs for session 21222.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E727BFB-C7AD-4E8D-8AC3-D2BD6094CF2B}"/>
              </a:ext>
            </a:extLst>
          </p:cNvPr>
          <p:cNvSpPr txBox="1"/>
          <p:nvPr/>
        </p:nvSpPr>
        <p:spPr>
          <a:xfrm>
            <a:off x="3357655" y="3821744"/>
            <a:ext cx="2764988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Tw Cen MT Condensed Extra Bold" panose="020B0803020202020204" pitchFamily="34" charset="0"/>
              </a:rPr>
              <a:t>Ajay Sharma, Karan Kumar, Sahil Narang, </a:t>
            </a:r>
            <a:r>
              <a:rPr lang="en-US" sz="2000" dirty="0" err="1">
                <a:solidFill>
                  <a:schemeClr val="bg1"/>
                </a:solidFill>
                <a:latin typeface="Tw Cen MT Condensed Extra Bold" panose="020B0803020202020204" pitchFamily="34" charset="0"/>
              </a:rPr>
              <a:t>Saiyad</a:t>
            </a:r>
            <a:r>
              <a:rPr lang="en-US" sz="2000" dirty="0">
                <a:solidFill>
                  <a:schemeClr val="bg1"/>
                </a:solidFill>
                <a:latin typeface="Tw Cen MT Condensed Extra Bold" panose="020B0803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w Cen MT Condensed Extra Bold" panose="020B0803020202020204" pitchFamily="34" charset="0"/>
              </a:rPr>
              <a:t>Ameen.J</a:t>
            </a:r>
            <a:r>
              <a:rPr lang="en-US" sz="2000" dirty="0">
                <a:solidFill>
                  <a:schemeClr val="bg1"/>
                </a:solidFill>
                <a:latin typeface="Tw Cen MT Condensed Extra Bold" panose="020B0803020202020204" pitchFamily="34" charset="0"/>
              </a:rPr>
              <a:t>, Sandeep Kumar Arora, </a:t>
            </a:r>
            <a:r>
              <a:rPr lang="en-US" sz="2000" dirty="0" err="1">
                <a:solidFill>
                  <a:schemeClr val="bg1"/>
                </a:solidFill>
                <a:latin typeface="Tw Cen MT Condensed Extra Bold" panose="020B0803020202020204" pitchFamily="34" charset="0"/>
              </a:rPr>
              <a:t>Sanjima</a:t>
            </a:r>
            <a:r>
              <a:rPr lang="en-US" sz="2000" dirty="0">
                <a:solidFill>
                  <a:schemeClr val="bg1"/>
                </a:solidFill>
                <a:latin typeface="Tw Cen MT Condensed Extra Bold" panose="020B0803020202020204" pitchFamily="34" charset="0"/>
              </a:rPr>
              <a:t> Gulati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705645A-51C4-41D7-B6BF-DB92730DD23B}"/>
              </a:ext>
            </a:extLst>
          </p:cNvPr>
          <p:cNvSpPr txBox="1"/>
          <p:nvPr/>
        </p:nvSpPr>
        <p:spPr>
          <a:xfrm>
            <a:off x="6971403" y="3821744"/>
            <a:ext cx="157364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Tw Cen MT Condensed Extra Bold" panose="020B0803020202020204" pitchFamily="34" charset="0"/>
              </a:rPr>
              <a:t>02 Feb 2022 -08 Feb 2022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AF68D79-4848-4018-B722-523C0F9A026D}"/>
              </a:ext>
            </a:extLst>
          </p:cNvPr>
          <p:cNvSpPr txBox="1"/>
          <p:nvPr/>
        </p:nvSpPr>
        <p:spPr>
          <a:xfrm>
            <a:off x="9893441" y="3821744"/>
            <a:ext cx="157364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w Cen MT Condensed Extra Bold" panose="020B0803020202020204" pitchFamily="34" charset="0"/>
              </a:rPr>
              <a:t>Completed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6F30AD08-C966-4A85-8C79-09FA9312196C}"/>
              </a:ext>
            </a:extLst>
          </p:cNvPr>
          <p:cNvSpPr/>
          <p:nvPr/>
        </p:nvSpPr>
        <p:spPr>
          <a:xfrm>
            <a:off x="254438" y="6438900"/>
            <a:ext cx="11683125" cy="18466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8B11B8EA-2336-4C23-9A14-E9D8887B50BD}"/>
              </a:ext>
            </a:extLst>
          </p:cNvPr>
          <p:cNvSpPr/>
          <p:nvPr/>
        </p:nvSpPr>
        <p:spPr>
          <a:xfrm>
            <a:off x="3090863" y="6437829"/>
            <a:ext cx="423862" cy="184666"/>
          </a:xfrm>
          <a:prstGeom prst="roundRect">
            <a:avLst>
              <a:gd name="adj" fmla="val 0"/>
            </a:avLst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393979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>
                <a:lumMod val="50000"/>
                <a:lumOff val="50000"/>
              </a:schemeClr>
            </a:gs>
            <a:gs pos="100000">
              <a:schemeClr val="tx1">
                <a:lumMod val="65000"/>
                <a:lumOff val="3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A7F05-DDA1-4988-BE4E-7330E0D2F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 Condensed Extra Bold" panose="020B0803020202020204" pitchFamily="34" charset="0"/>
              </a:rPr>
              <a:t>Recent Minutes of Meeting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E363272-8412-4E46-A640-C3DEE560A991}"/>
              </a:ext>
            </a:extLst>
          </p:cNvPr>
          <p:cNvGrpSpPr/>
          <p:nvPr/>
        </p:nvGrpSpPr>
        <p:grpSpPr>
          <a:xfrm>
            <a:off x="838200" y="1958100"/>
            <a:ext cx="1004175" cy="651750"/>
            <a:chOff x="367425" y="1939050"/>
            <a:chExt cx="1733550" cy="990600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5C433464-8C1A-46FB-8579-F7DFDBC0AD91}"/>
                </a:ext>
              </a:extLst>
            </p:cNvPr>
            <p:cNvSpPr/>
            <p:nvPr/>
          </p:nvSpPr>
          <p:spPr>
            <a:xfrm>
              <a:off x="367425" y="1939050"/>
              <a:ext cx="1733550" cy="990600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4" name="Graphic 3" descr="Classroom with solid fill">
              <a:extLst>
                <a:ext uri="{FF2B5EF4-FFF2-40B4-BE49-F238E27FC236}">
                  <a16:creationId xmlns:a16="http://schemas.microsoft.com/office/drawing/2014/main" id="{52AEB0B1-4CC9-41D6-B1EF-94BC0F44298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38200" y="2038350"/>
              <a:ext cx="792000" cy="792000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D3F08F1D-7F34-496F-BB56-F3AED054DD42}"/>
              </a:ext>
            </a:extLst>
          </p:cNvPr>
          <p:cNvGrpSpPr/>
          <p:nvPr/>
        </p:nvGrpSpPr>
        <p:grpSpPr>
          <a:xfrm>
            <a:off x="4008675" y="1958100"/>
            <a:ext cx="1004175" cy="651750"/>
            <a:chOff x="367425" y="1939050"/>
            <a:chExt cx="1733550" cy="990600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AA3C62C9-EF0A-47E7-AD4E-A6E39C3845A0}"/>
                </a:ext>
              </a:extLst>
            </p:cNvPr>
            <p:cNvSpPr/>
            <p:nvPr/>
          </p:nvSpPr>
          <p:spPr>
            <a:xfrm>
              <a:off x="367425" y="1939050"/>
              <a:ext cx="1733550" cy="990600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9" name="Graphic 8" descr="Group of men with solid fill">
              <a:extLst>
                <a:ext uri="{FF2B5EF4-FFF2-40B4-BE49-F238E27FC236}">
                  <a16:creationId xmlns:a16="http://schemas.microsoft.com/office/drawing/2014/main" id="{84776CAA-B1B8-45E8-943D-3A5CA7E6E36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838200" y="2085703"/>
              <a:ext cx="791999" cy="697293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85EBEC1A-8140-4D6A-A970-833EDDC15F71}"/>
              </a:ext>
            </a:extLst>
          </p:cNvPr>
          <p:cNvGrpSpPr/>
          <p:nvPr/>
        </p:nvGrpSpPr>
        <p:grpSpPr>
          <a:xfrm>
            <a:off x="7179150" y="1958100"/>
            <a:ext cx="1004175" cy="651750"/>
            <a:chOff x="367425" y="1939050"/>
            <a:chExt cx="1733550" cy="990600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C61E232D-E568-4807-873F-511C4C1AFBF6}"/>
                </a:ext>
              </a:extLst>
            </p:cNvPr>
            <p:cNvSpPr/>
            <p:nvPr/>
          </p:nvSpPr>
          <p:spPr>
            <a:xfrm>
              <a:off x="367425" y="1939050"/>
              <a:ext cx="1733550" cy="990600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2" name="Graphic 11" descr="Monthly calendar with solid fill">
              <a:extLst>
                <a:ext uri="{FF2B5EF4-FFF2-40B4-BE49-F238E27FC236}">
                  <a16:creationId xmlns:a16="http://schemas.microsoft.com/office/drawing/2014/main" id="{AA63B63E-3A4A-444B-9E4E-DD4F8C13EF7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838200" y="2085703"/>
              <a:ext cx="791999" cy="697293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68D1821-6FA0-4909-AEFD-50809C88F61A}"/>
              </a:ext>
            </a:extLst>
          </p:cNvPr>
          <p:cNvGrpSpPr/>
          <p:nvPr/>
        </p:nvGrpSpPr>
        <p:grpSpPr>
          <a:xfrm>
            <a:off x="10178175" y="1958100"/>
            <a:ext cx="1004175" cy="651750"/>
            <a:chOff x="367425" y="1939050"/>
            <a:chExt cx="1733550" cy="990600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7E9D7553-CD86-437D-8EF8-E760647C7419}"/>
                </a:ext>
              </a:extLst>
            </p:cNvPr>
            <p:cNvSpPr/>
            <p:nvPr/>
          </p:nvSpPr>
          <p:spPr>
            <a:xfrm>
              <a:off x="367425" y="1939050"/>
              <a:ext cx="1733550" cy="990600"/>
            </a:xfrm>
            <a:prstGeom prst="round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5" name="Graphic 14" descr="Workflow with solid fill">
              <a:extLst>
                <a:ext uri="{FF2B5EF4-FFF2-40B4-BE49-F238E27FC236}">
                  <a16:creationId xmlns:a16="http://schemas.microsoft.com/office/drawing/2014/main" id="{0E86631C-76F4-48FB-BF10-368081EE042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/>
          </p:blipFill>
          <p:spPr>
            <a:xfrm>
              <a:off x="838200" y="2085703"/>
              <a:ext cx="791999" cy="697293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58DCA5B9-C472-4556-8723-E000E80D0499}"/>
              </a:ext>
            </a:extLst>
          </p:cNvPr>
          <p:cNvSpPr txBox="1"/>
          <p:nvPr/>
        </p:nvSpPr>
        <p:spPr>
          <a:xfrm>
            <a:off x="168712" y="2948866"/>
            <a:ext cx="23431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>
                <a:solidFill>
                  <a:srgbClr val="AAD391"/>
                </a:solidFill>
                <a:latin typeface="Tw Cen MT" panose="020B0602020104020603" pitchFamily="34" charset="0"/>
              </a:rPr>
              <a:t>Subject Matter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35D26A7-9FED-448B-BBD3-C9C710352E44}"/>
              </a:ext>
            </a:extLst>
          </p:cNvPr>
          <p:cNvSpPr txBox="1"/>
          <p:nvPr/>
        </p:nvSpPr>
        <p:spPr>
          <a:xfrm>
            <a:off x="3339187" y="2948866"/>
            <a:ext cx="23431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>
                <a:solidFill>
                  <a:srgbClr val="90C4F8"/>
                </a:solidFill>
                <a:latin typeface="Tw Cen MT" panose="020B0602020104020603" pitchFamily="34" charset="0"/>
              </a:rPr>
              <a:t>Allocated to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6D3DBDE-3787-4EC6-BC0F-950C5361893A}"/>
              </a:ext>
            </a:extLst>
          </p:cNvPr>
          <p:cNvSpPr txBox="1"/>
          <p:nvPr/>
        </p:nvSpPr>
        <p:spPr>
          <a:xfrm>
            <a:off x="6609684" y="2764200"/>
            <a:ext cx="21431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>
                <a:solidFill>
                  <a:srgbClr val="C5D3ED"/>
                </a:solidFill>
                <a:latin typeface="Tw Cen MT" panose="020B0602020104020603" pitchFamily="34" charset="0"/>
              </a:rPr>
              <a:t>Start date – </a:t>
            </a:r>
          </a:p>
          <a:p>
            <a:pPr algn="ctr"/>
            <a:r>
              <a:rPr lang="en-IN" sz="2400" dirty="0">
                <a:solidFill>
                  <a:srgbClr val="C5D3ED"/>
                </a:solidFill>
                <a:latin typeface="Tw Cen MT" panose="020B0602020104020603" pitchFamily="34" charset="0"/>
              </a:rPr>
              <a:t>Target date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024DCEC-E2D3-46DF-B613-9A1D15E5D985}"/>
              </a:ext>
            </a:extLst>
          </p:cNvPr>
          <p:cNvSpPr txBox="1"/>
          <p:nvPr/>
        </p:nvSpPr>
        <p:spPr>
          <a:xfrm>
            <a:off x="9508687" y="2948866"/>
            <a:ext cx="23431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>
                <a:solidFill>
                  <a:srgbClr val="BCD9FA"/>
                </a:solidFill>
                <a:latin typeface="Tw Cen MT" panose="020B0602020104020603" pitchFamily="34" charset="0"/>
              </a:rPr>
              <a:t>Status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6B1BA4D-F0A5-4A3D-9E3F-107296CD40C5}"/>
              </a:ext>
            </a:extLst>
          </p:cNvPr>
          <p:cNvSpPr txBox="1"/>
          <p:nvPr/>
        </p:nvSpPr>
        <p:spPr>
          <a:xfrm>
            <a:off x="168712" y="3821744"/>
            <a:ext cx="2764988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Tw Cen MT Condensed Extra Bold" panose="020B0803020202020204" pitchFamily="34" charset="0"/>
              </a:rPr>
              <a:t>Preparation and verification of Academic Load of faculty members for session 21222..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E727BFB-C7AD-4E8D-8AC3-D2BD6094CF2B}"/>
              </a:ext>
            </a:extLst>
          </p:cNvPr>
          <p:cNvSpPr txBox="1"/>
          <p:nvPr/>
        </p:nvSpPr>
        <p:spPr>
          <a:xfrm>
            <a:off x="3357655" y="3821744"/>
            <a:ext cx="276498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Tw Cen MT Condensed Extra Bold" panose="020B0803020202020204" pitchFamily="34" charset="0"/>
              </a:rPr>
              <a:t> Ajay Sharma, Ankur Gupta,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705645A-51C4-41D7-B6BF-DB92730DD23B}"/>
              </a:ext>
            </a:extLst>
          </p:cNvPr>
          <p:cNvSpPr txBox="1"/>
          <p:nvPr/>
        </p:nvSpPr>
        <p:spPr>
          <a:xfrm>
            <a:off x="6971403" y="3821744"/>
            <a:ext cx="157364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Tw Cen MT Condensed Extra Bold" panose="020B0803020202020204" pitchFamily="34" charset="0"/>
              </a:rPr>
              <a:t>02 Feb 2022 -13 Feb 2022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AF68D79-4848-4018-B722-523C0F9A026D}"/>
              </a:ext>
            </a:extLst>
          </p:cNvPr>
          <p:cNvSpPr txBox="1"/>
          <p:nvPr/>
        </p:nvSpPr>
        <p:spPr>
          <a:xfrm>
            <a:off x="9893441" y="3821744"/>
            <a:ext cx="157364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w Cen MT Condensed Extra Bold" panose="020B0803020202020204" pitchFamily="34" charset="0"/>
              </a:rPr>
              <a:t>Completed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6F30AD08-C966-4A85-8C79-09FA9312196C}"/>
              </a:ext>
            </a:extLst>
          </p:cNvPr>
          <p:cNvSpPr/>
          <p:nvPr/>
        </p:nvSpPr>
        <p:spPr>
          <a:xfrm>
            <a:off x="254438" y="6438900"/>
            <a:ext cx="11683125" cy="18466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B572BD2B-89F7-4A4E-AB06-A77C44B34BA1}"/>
              </a:ext>
            </a:extLst>
          </p:cNvPr>
          <p:cNvSpPr/>
          <p:nvPr/>
        </p:nvSpPr>
        <p:spPr>
          <a:xfrm>
            <a:off x="3983038" y="6437829"/>
            <a:ext cx="423862" cy="184666"/>
          </a:xfrm>
          <a:prstGeom prst="roundRect">
            <a:avLst>
              <a:gd name="adj" fmla="val 0"/>
            </a:avLst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322554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>
                <a:lumMod val="50000"/>
                <a:lumOff val="50000"/>
              </a:schemeClr>
            </a:gs>
            <a:gs pos="100000">
              <a:schemeClr val="tx1">
                <a:lumMod val="65000"/>
                <a:lumOff val="3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A7F05-DDA1-4988-BE4E-7330E0D2F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 Condensed Extra Bold" panose="020B0803020202020204" pitchFamily="34" charset="0"/>
              </a:rPr>
              <a:t>Recent Minutes of Meeting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E363272-8412-4E46-A640-C3DEE560A991}"/>
              </a:ext>
            </a:extLst>
          </p:cNvPr>
          <p:cNvGrpSpPr/>
          <p:nvPr/>
        </p:nvGrpSpPr>
        <p:grpSpPr>
          <a:xfrm>
            <a:off x="838200" y="1958100"/>
            <a:ext cx="1004175" cy="651750"/>
            <a:chOff x="367425" y="1939050"/>
            <a:chExt cx="1733550" cy="990600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5C433464-8C1A-46FB-8579-F7DFDBC0AD91}"/>
                </a:ext>
              </a:extLst>
            </p:cNvPr>
            <p:cNvSpPr/>
            <p:nvPr/>
          </p:nvSpPr>
          <p:spPr>
            <a:xfrm>
              <a:off x="367425" y="1939050"/>
              <a:ext cx="1733550" cy="990600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4" name="Graphic 3" descr="Classroom with solid fill">
              <a:extLst>
                <a:ext uri="{FF2B5EF4-FFF2-40B4-BE49-F238E27FC236}">
                  <a16:creationId xmlns:a16="http://schemas.microsoft.com/office/drawing/2014/main" id="{52AEB0B1-4CC9-41D6-B1EF-94BC0F44298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38200" y="2038350"/>
              <a:ext cx="792000" cy="792000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D3F08F1D-7F34-496F-BB56-F3AED054DD42}"/>
              </a:ext>
            </a:extLst>
          </p:cNvPr>
          <p:cNvGrpSpPr/>
          <p:nvPr/>
        </p:nvGrpSpPr>
        <p:grpSpPr>
          <a:xfrm>
            <a:off x="4008675" y="1958100"/>
            <a:ext cx="1004175" cy="651750"/>
            <a:chOff x="367425" y="1939050"/>
            <a:chExt cx="1733550" cy="990600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AA3C62C9-EF0A-47E7-AD4E-A6E39C3845A0}"/>
                </a:ext>
              </a:extLst>
            </p:cNvPr>
            <p:cNvSpPr/>
            <p:nvPr/>
          </p:nvSpPr>
          <p:spPr>
            <a:xfrm>
              <a:off x="367425" y="1939050"/>
              <a:ext cx="1733550" cy="990600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9" name="Graphic 8" descr="Group of men with solid fill">
              <a:extLst>
                <a:ext uri="{FF2B5EF4-FFF2-40B4-BE49-F238E27FC236}">
                  <a16:creationId xmlns:a16="http://schemas.microsoft.com/office/drawing/2014/main" id="{84776CAA-B1B8-45E8-943D-3A5CA7E6E36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838200" y="2085703"/>
              <a:ext cx="791999" cy="697293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85EBEC1A-8140-4D6A-A970-833EDDC15F71}"/>
              </a:ext>
            </a:extLst>
          </p:cNvPr>
          <p:cNvGrpSpPr/>
          <p:nvPr/>
        </p:nvGrpSpPr>
        <p:grpSpPr>
          <a:xfrm>
            <a:off x="7179150" y="1958100"/>
            <a:ext cx="1004175" cy="651750"/>
            <a:chOff x="367425" y="1939050"/>
            <a:chExt cx="1733550" cy="990600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C61E232D-E568-4807-873F-511C4C1AFBF6}"/>
                </a:ext>
              </a:extLst>
            </p:cNvPr>
            <p:cNvSpPr/>
            <p:nvPr/>
          </p:nvSpPr>
          <p:spPr>
            <a:xfrm>
              <a:off x="367425" y="1939050"/>
              <a:ext cx="1733550" cy="990600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2" name="Graphic 11" descr="Monthly calendar with solid fill">
              <a:extLst>
                <a:ext uri="{FF2B5EF4-FFF2-40B4-BE49-F238E27FC236}">
                  <a16:creationId xmlns:a16="http://schemas.microsoft.com/office/drawing/2014/main" id="{AA63B63E-3A4A-444B-9E4E-DD4F8C13EF7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838200" y="2085703"/>
              <a:ext cx="791999" cy="697293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68D1821-6FA0-4909-AEFD-50809C88F61A}"/>
              </a:ext>
            </a:extLst>
          </p:cNvPr>
          <p:cNvGrpSpPr/>
          <p:nvPr/>
        </p:nvGrpSpPr>
        <p:grpSpPr>
          <a:xfrm>
            <a:off x="10178175" y="1958100"/>
            <a:ext cx="1004175" cy="651750"/>
            <a:chOff x="367425" y="1939050"/>
            <a:chExt cx="1733550" cy="990600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7E9D7553-CD86-437D-8EF8-E760647C7419}"/>
                </a:ext>
              </a:extLst>
            </p:cNvPr>
            <p:cNvSpPr/>
            <p:nvPr/>
          </p:nvSpPr>
          <p:spPr>
            <a:xfrm>
              <a:off x="367425" y="1939050"/>
              <a:ext cx="1733550" cy="990600"/>
            </a:xfrm>
            <a:prstGeom prst="round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5" name="Graphic 14" descr="Workflow with solid fill">
              <a:extLst>
                <a:ext uri="{FF2B5EF4-FFF2-40B4-BE49-F238E27FC236}">
                  <a16:creationId xmlns:a16="http://schemas.microsoft.com/office/drawing/2014/main" id="{0E86631C-76F4-48FB-BF10-368081EE042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/>
          </p:blipFill>
          <p:spPr>
            <a:xfrm>
              <a:off x="838200" y="2085703"/>
              <a:ext cx="791999" cy="697293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58DCA5B9-C472-4556-8723-E000E80D0499}"/>
              </a:ext>
            </a:extLst>
          </p:cNvPr>
          <p:cNvSpPr txBox="1"/>
          <p:nvPr/>
        </p:nvSpPr>
        <p:spPr>
          <a:xfrm>
            <a:off x="168712" y="2948866"/>
            <a:ext cx="23431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>
                <a:solidFill>
                  <a:srgbClr val="AAD391"/>
                </a:solidFill>
                <a:latin typeface="Tw Cen MT" panose="020B0602020104020603" pitchFamily="34" charset="0"/>
              </a:rPr>
              <a:t>Subject Matter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35D26A7-9FED-448B-BBD3-C9C710352E44}"/>
              </a:ext>
            </a:extLst>
          </p:cNvPr>
          <p:cNvSpPr txBox="1"/>
          <p:nvPr/>
        </p:nvSpPr>
        <p:spPr>
          <a:xfrm>
            <a:off x="3339187" y="2948866"/>
            <a:ext cx="23431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>
                <a:solidFill>
                  <a:srgbClr val="90C4F8"/>
                </a:solidFill>
                <a:latin typeface="Tw Cen MT" panose="020B0602020104020603" pitchFamily="34" charset="0"/>
              </a:rPr>
              <a:t>Allocated to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6D3DBDE-3787-4EC6-BC0F-950C5361893A}"/>
              </a:ext>
            </a:extLst>
          </p:cNvPr>
          <p:cNvSpPr txBox="1"/>
          <p:nvPr/>
        </p:nvSpPr>
        <p:spPr>
          <a:xfrm>
            <a:off x="6609684" y="2764200"/>
            <a:ext cx="21431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>
                <a:solidFill>
                  <a:srgbClr val="C5D3ED"/>
                </a:solidFill>
                <a:latin typeface="Tw Cen MT" panose="020B0602020104020603" pitchFamily="34" charset="0"/>
              </a:rPr>
              <a:t>Start date – </a:t>
            </a:r>
          </a:p>
          <a:p>
            <a:pPr algn="ctr"/>
            <a:r>
              <a:rPr lang="en-IN" sz="2400" dirty="0">
                <a:solidFill>
                  <a:srgbClr val="C5D3ED"/>
                </a:solidFill>
                <a:latin typeface="Tw Cen MT" panose="020B0602020104020603" pitchFamily="34" charset="0"/>
              </a:rPr>
              <a:t>Target date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024DCEC-E2D3-46DF-B613-9A1D15E5D985}"/>
              </a:ext>
            </a:extLst>
          </p:cNvPr>
          <p:cNvSpPr txBox="1"/>
          <p:nvPr/>
        </p:nvSpPr>
        <p:spPr>
          <a:xfrm>
            <a:off x="9508687" y="2948866"/>
            <a:ext cx="23431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>
                <a:solidFill>
                  <a:srgbClr val="BCD9FA"/>
                </a:solidFill>
                <a:latin typeface="Tw Cen MT" panose="020B0602020104020603" pitchFamily="34" charset="0"/>
              </a:rPr>
              <a:t>Status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6B1BA4D-F0A5-4A3D-9E3F-107296CD40C5}"/>
              </a:ext>
            </a:extLst>
          </p:cNvPr>
          <p:cNvSpPr txBox="1"/>
          <p:nvPr/>
        </p:nvSpPr>
        <p:spPr>
          <a:xfrm>
            <a:off x="168712" y="3821744"/>
            <a:ext cx="2764988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Tw Cen MT Condensed Extra Bold" panose="020B0803020202020204" pitchFamily="34" charset="0"/>
              </a:rPr>
              <a:t>Verification of load relaxation of faculty members with the slot punching in timetable.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E727BFB-C7AD-4E8D-8AC3-D2BD6094CF2B}"/>
              </a:ext>
            </a:extLst>
          </p:cNvPr>
          <p:cNvSpPr txBox="1"/>
          <p:nvPr/>
        </p:nvSpPr>
        <p:spPr>
          <a:xfrm>
            <a:off x="3357655" y="3821744"/>
            <a:ext cx="276498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Tw Cen MT Condensed Extra Bold" panose="020B0803020202020204" pitchFamily="34" charset="0"/>
              </a:rPr>
              <a:t>Ankur Gupta, </a:t>
            </a:r>
            <a:r>
              <a:rPr lang="en-US" sz="2000" dirty="0" err="1">
                <a:solidFill>
                  <a:schemeClr val="bg1"/>
                </a:solidFill>
                <a:latin typeface="Tw Cen MT Condensed Extra Bold" panose="020B0803020202020204" pitchFamily="34" charset="0"/>
              </a:rPr>
              <a:t>Sanjima</a:t>
            </a:r>
            <a:r>
              <a:rPr lang="en-US" sz="2000" dirty="0">
                <a:solidFill>
                  <a:schemeClr val="bg1"/>
                </a:solidFill>
                <a:latin typeface="Tw Cen MT Condensed Extra Bold" panose="020B0803020202020204" pitchFamily="34" charset="0"/>
              </a:rPr>
              <a:t> Gulati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705645A-51C4-41D7-B6BF-DB92730DD23B}"/>
              </a:ext>
            </a:extLst>
          </p:cNvPr>
          <p:cNvSpPr txBox="1"/>
          <p:nvPr/>
        </p:nvSpPr>
        <p:spPr>
          <a:xfrm>
            <a:off x="6971403" y="3821744"/>
            <a:ext cx="157364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Tw Cen MT Condensed Extra Bold" panose="020B0803020202020204" pitchFamily="34" charset="0"/>
              </a:rPr>
              <a:t>02 Feb 2022 -10 Feb 2022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AF68D79-4848-4018-B722-523C0F9A026D}"/>
              </a:ext>
            </a:extLst>
          </p:cNvPr>
          <p:cNvSpPr txBox="1"/>
          <p:nvPr/>
        </p:nvSpPr>
        <p:spPr>
          <a:xfrm>
            <a:off x="9893441" y="3821744"/>
            <a:ext cx="157364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w Cen MT Condensed Extra Bold" panose="020B0803020202020204" pitchFamily="34" charset="0"/>
              </a:rPr>
              <a:t>Completed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6F30AD08-C966-4A85-8C79-09FA9312196C}"/>
              </a:ext>
            </a:extLst>
          </p:cNvPr>
          <p:cNvSpPr/>
          <p:nvPr/>
        </p:nvSpPr>
        <p:spPr>
          <a:xfrm>
            <a:off x="254438" y="6438900"/>
            <a:ext cx="11683125" cy="18466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5097F86F-DF55-4FB1-8C25-2FAEBE6918BD}"/>
              </a:ext>
            </a:extLst>
          </p:cNvPr>
          <p:cNvSpPr/>
          <p:nvPr/>
        </p:nvSpPr>
        <p:spPr>
          <a:xfrm>
            <a:off x="4875213" y="6437829"/>
            <a:ext cx="423862" cy="184666"/>
          </a:xfrm>
          <a:prstGeom prst="roundRect">
            <a:avLst>
              <a:gd name="adj" fmla="val 0"/>
            </a:avLst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873001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>
                <a:lumMod val="50000"/>
                <a:lumOff val="50000"/>
              </a:schemeClr>
            </a:gs>
            <a:gs pos="100000">
              <a:schemeClr val="tx1">
                <a:lumMod val="65000"/>
                <a:lumOff val="3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A7F05-DDA1-4988-BE4E-7330E0D2F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 Condensed Extra Bold" panose="020B0803020202020204" pitchFamily="34" charset="0"/>
              </a:rPr>
              <a:t>Recent Minutes of Meeting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E363272-8412-4E46-A640-C3DEE560A991}"/>
              </a:ext>
            </a:extLst>
          </p:cNvPr>
          <p:cNvGrpSpPr/>
          <p:nvPr/>
        </p:nvGrpSpPr>
        <p:grpSpPr>
          <a:xfrm>
            <a:off x="838200" y="1958100"/>
            <a:ext cx="1004175" cy="651750"/>
            <a:chOff x="367425" y="1939050"/>
            <a:chExt cx="1733550" cy="990600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5C433464-8C1A-46FB-8579-F7DFDBC0AD91}"/>
                </a:ext>
              </a:extLst>
            </p:cNvPr>
            <p:cNvSpPr/>
            <p:nvPr/>
          </p:nvSpPr>
          <p:spPr>
            <a:xfrm>
              <a:off x="367425" y="1939050"/>
              <a:ext cx="1733550" cy="990600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4" name="Graphic 3" descr="Classroom with solid fill">
              <a:extLst>
                <a:ext uri="{FF2B5EF4-FFF2-40B4-BE49-F238E27FC236}">
                  <a16:creationId xmlns:a16="http://schemas.microsoft.com/office/drawing/2014/main" id="{52AEB0B1-4CC9-41D6-B1EF-94BC0F44298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38200" y="2038350"/>
              <a:ext cx="792000" cy="792000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D3F08F1D-7F34-496F-BB56-F3AED054DD42}"/>
              </a:ext>
            </a:extLst>
          </p:cNvPr>
          <p:cNvGrpSpPr/>
          <p:nvPr/>
        </p:nvGrpSpPr>
        <p:grpSpPr>
          <a:xfrm>
            <a:off x="4008675" y="1958100"/>
            <a:ext cx="1004175" cy="651750"/>
            <a:chOff x="367425" y="1939050"/>
            <a:chExt cx="1733550" cy="990600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AA3C62C9-EF0A-47E7-AD4E-A6E39C3845A0}"/>
                </a:ext>
              </a:extLst>
            </p:cNvPr>
            <p:cNvSpPr/>
            <p:nvPr/>
          </p:nvSpPr>
          <p:spPr>
            <a:xfrm>
              <a:off x="367425" y="1939050"/>
              <a:ext cx="1733550" cy="990600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9" name="Graphic 8" descr="Group of men with solid fill">
              <a:extLst>
                <a:ext uri="{FF2B5EF4-FFF2-40B4-BE49-F238E27FC236}">
                  <a16:creationId xmlns:a16="http://schemas.microsoft.com/office/drawing/2014/main" id="{84776CAA-B1B8-45E8-943D-3A5CA7E6E36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838200" y="2085703"/>
              <a:ext cx="791999" cy="697293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85EBEC1A-8140-4D6A-A970-833EDDC15F71}"/>
              </a:ext>
            </a:extLst>
          </p:cNvPr>
          <p:cNvGrpSpPr/>
          <p:nvPr/>
        </p:nvGrpSpPr>
        <p:grpSpPr>
          <a:xfrm>
            <a:off x="7179150" y="1958100"/>
            <a:ext cx="1004175" cy="651750"/>
            <a:chOff x="367425" y="1939050"/>
            <a:chExt cx="1733550" cy="990600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C61E232D-E568-4807-873F-511C4C1AFBF6}"/>
                </a:ext>
              </a:extLst>
            </p:cNvPr>
            <p:cNvSpPr/>
            <p:nvPr/>
          </p:nvSpPr>
          <p:spPr>
            <a:xfrm>
              <a:off x="367425" y="1939050"/>
              <a:ext cx="1733550" cy="990600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2" name="Graphic 11" descr="Monthly calendar with solid fill">
              <a:extLst>
                <a:ext uri="{FF2B5EF4-FFF2-40B4-BE49-F238E27FC236}">
                  <a16:creationId xmlns:a16="http://schemas.microsoft.com/office/drawing/2014/main" id="{AA63B63E-3A4A-444B-9E4E-DD4F8C13EF7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838200" y="2085703"/>
              <a:ext cx="791999" cy="697293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68D1821-6FA0-4909-AEFD-50809C88F61A}"/>
              </a:ext>
            </a:extLst>
          </p:cNvPr>
          <p:cNvGrpSpPr/>
          <p:nvPr/>
        </p:nvGrpSpPr>
        <p:grpSpPr>
          <a:xfrm>
            <a:off x="10178175" y="1958100"/>
            <a:ext cx="1004175" cy="651750"/>
            <a:chOff x="367425" y="1939050"/>
            <a:chExt cx="1733550" cy="990600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7E9D7553-CD86-437D-8EF8-E760647C7419}"/>
                </a:ext>
              </a:extLst>
            </p:cNvPr>
            <p:cNvSpPr/>
            <p:nvPr/>
          </p:nvSpPr>
          <p:spPr>
            <a:xfrm>
              <a:off x="367425" y="1939050"/>
              <a:ext cx="1733550" cy="990600"/>
            </a:xfrm>
            <a:prstGeom prst="round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5" name="Graphic 14" descr="Workflow with solid fill">
              <a:extLst>
                <a:ext uri="{FF2B5EF4-FFF2-40B4-BE49-F238E27FC236}">
                  <a16:creationId xmlns:a16="http://schemas.microsoft.com/office/drawing/2014/main" id="{0E86631C-76F4-48FB-BF10-368081EE042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/>
          </p:blipFill>
          <p:spPr>
            <a:xfrm>
              <a:off x="838200" y="2085703"/>
              <a:ext cx="791999" cy="697293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58DCA5B9-C472-4556-8723-E000E80D0499}"/>
              </a:ext>
            </a:extLst>
          </p:cNvPr>
          <p:cNvSpPr txBox="1"/>
          <p:nvPr/>
        </p:nvSpPr>
        <p:spPr>
          <a:xfrm>
            <a:off x="168712" y="2948866"/>
            <a:ext cx="23431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>
                <a:solidFill>
                  <a:srgbClr val="AAD391"/>
                </a:solidFill>
                <a:latin typeface="Tw Cen MT" panose="020B0602020104020603" pitchFamily="34" charset="0"/>
              </a:rPr>
              <a:t>Subject Matter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35D26A7-9FED-448B-BBD3-C9C710352E44}"/>
              </a:ext>
            </a:extLst>
          </p:cNvPr>
          <p:cNvSpPr txBox="1"/>
          <p:nvPr/>
        </p:nvSpPr>
        <p:spPr>
          <a:xfrm>
            <a:off x="3339187" y="2948866"/>
            <a:ext cx="23431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>
                <a:solidFill>
                  <a:srgbClr val="90C4F8"/>
                </a:solidFill>
                <a:latin typeface="Tw Cen MT" panose="020B0602020104020603" pitchFamily="34" charset="0"/>
              </a:rPr>
              <a:t>Allocated to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6D3DBDE-3787-4EC6-BC0F-950C5361893A}"/>
              </a:ext>
            </a:extLst>
          </p:cNvPr>
          <p:cNvSpPr txBox="1"/>
          <p:nvPr/>
        </p:nvSpPr>
        <p:spPr>
          <a:xfrm>
            <a:off x="6609684" y="2764200"/>
            <a:ext cx="21431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>
                <a:solidFill>
                  <a:srgbClr val="C5D3ED"/>
                </a:solidFill>
                <a:latin typeface="Tw Cen MT" panose="020B0602020104020603" pitchFamily="34" charset="0"/>
              </a:rPr>
              <a:t>Start date – </a:t>
            </a:r>
          </a:p>
          <a:p>
            <a:pPr algn="ctr"/>
            <a:r>
              <a:rPr lang="en-IN" sz="2400" dirty="0">
                <a:solidFill>
                  <a:srgbClr val="C5D3ED"/>
                </a:solidFill>
                <a:latin typeface="Tw Cen MT" panose="020B0602020104020603" pitchFamily="34" charset="0"/>
              </a:rPr>
              <a:t>Target date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024DCEC-E2D3-46DF-B613-9A1D15E5D985}"/>
              </a:ext>
            </a:extLst>
          </p:cNvPr>
          <p:cNvSpPr txBox="1"/>
          <p:nvPr/>
        </p:nvSpPr>
        <p:spPr>
          <a:xfrm>
            <a:off x="9508687" y="2948866"/>
            <a:ext cx="23431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>
                <a:solidFill>
                  <a:srgbClr val="BCD9FA"/>
                </a:solidFill>
                <a:latin typeface="Tw Cen MT" panose="020B0602020104020603" pitchFamily="34" charset="0"/>
              </a:rPr>
              <a:t>Status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6B1BA4D-F0A5-4A3D-9E3F-107296CD40C5}"/>
              </a:ext>
            </a:extLst>
          </p:cNvPr>
          <p:cNvSpPr txBox="1"/>
          <p:nvPr/>
        </p:nvSpPr>
        <p:spPr>
          <a:xfrm>
            <a:off x="168712" y="3821744"/>
            <a:ext cx="2764988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Tw Cen MT Condensed Extra Bold" panose="020B0803020202020204" pitchFamily="34" charset="0"/>
              </a:rPr>
              <a:t>Maintaining of Student Feedback table data section and day wise along with verification of Subjective questions feedback from database.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E727BFB-C7AD-4E8D-8AC3-D2BD6094CF2B}"/>
              </a:ext>
            </a:extLst>
          </p:cNvPr>
          <p:cNvSpPr txBox="1"/>
          <p:nvPr/>
        </p:nvSpPr>
        <p:spPr>
          <a:xfrm>
            <a:off x="3357655" y="3821744"/>
            <a:ext cx="276498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Tw Cen MT Condensed Extra Bold" panose="020B0803020202020204" pitchFamily="34" charset="0"/>
              </a:rPr>
              <a:t> Ajay Sharma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705645A-51C4-41D7-B6BF-DB92730DD23B}"/>
              </a:ext>
            </a:extLst>
          </p:cNvPr>
          <p:cNvSpPr txBox="1"/>
          <p:nvPr/>
        </p:nvSpPr>
        <p:spPr>
          <a:xfrm>
            <a:off x="6971403" y="3821744"/>
            <a:ext cx="157364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Tw Cen MT Condensed Extra Bold" panose="020B0803020202020204" pitchFamily="34" charset="0"/>
              </a:rPr>
              <a:t>02 Feb 2022 -12 Feb 2022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AF68D79-4848-4018-B722-523C0F9A026D}"/>
              </a:ext>
            </a:extLst>
          </p:cNvPr>
          <p:cNvSpPr txBox="1"/>
          <p:nvPr/>
        </p:nvSpPr>
        <p:spPr>
          <a:xfrm>
            <a:off x="9893441" y="3821744"/>
            <a:ext cx="157364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w Cen MT Condensed Extra Bold" panose="020B0803020202020204" pitchFamily="34" charset="0"/>
              </a:rPr>
              <a:t>Completed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6F30AD08-C966-4A85-8C79-09FA9312196C}"/>
              </a:ext>
            </a:extLst>
          </p:cNvPr>
          <p:cNvSpPr/>
          <p:nvPr/>
        </p:nvSpPr>
        <p:spPr>
          <a:xfrm>
            <a:off x="254438" y="6438900"/>
            <a:ext cx="11683125" cy="18466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0C707334-3460-45C4-907F-02A1E4F98651}"/>
              </a:ext>
            </a:extLst>
          </p:cNvPr>
          <p:cNvSpPr/>
          <p:nvPr/>
        </p:nvSpPr>
        <p:spPr>
          <a:xfrm>
            <a:off x="5767388" y="6437829"/>
            <a:ext cx="423862" cy="184666"/>
          </a:xfrm>
          <a:prstGeom prst="roundRect">
            <a:avLst>
              <a:gd name="adj" fmla="val 0"/>
            </a:avLst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10237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>
                <a:lumMod val="50000"/>
                <a:lumOff val="50000"/>
              </a:schemeClr>
            </a:gs>
            <a:gs pos="100000">
              <a:schemeClr val="tx1">
                <a:lumMod val="65000"/>
                <a:lumOff val="3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A7F05-DDA1-4988-BE4E-7330E0D2F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 Condensed Extra Bold" panose="020B0803020202020204" pitchFamily="34" charset="0"/>
              </a:rPr>
              <a:t>Recent Minutes of Meeting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E363272-8412-4E46-A640-C3DEE560A991}"/>
              </a:ext>
            </a:extLst>
          </p:cNvPr>
          <p:cNvGrpSpPr/>
          <p:nvPr/>
        </p:nvGrpSpPr>
        <p:grpSpPr>
          <a:xfrm>
            <a:off x="838200" y="1958100"/>
            <a:ext cx="1004175" cy="651750"/>
            <a:chOff x="367425" y="1939050"/>
            <a:chExt cx="1733550" cy="990600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5C433464-8C1A-46FB-8579-F7DFDBC0AD91}"/>
                </a:ext>
              </a:extLst>
            </p:cNvPr>
            <p:cNvSpPr/>
            <p:nvPr/>
          </p:nvSpPr>
          <p:spPr>
            <a:xfrm>
              <a:off x="367425" y="1939050"/>
              <a:ext cx="1733550" cy="990600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4" name="Graphic 3" descr="Classroom with solid fill">
              <a:extLst>
                <a:ext uri="{FF2B5EF4-FFF2-40B4-BE49-F238E27FC236}">
                  <a16:creationId xmlns:a16="http://schemas.microsoft.com/office/drawing/2014/main" id="{52AEB0B1-4CC9-41D6-B1EF-94BC0F44298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38200" y="2038350"/>
              <a:ext cx="792000" cy="792000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D3F08F1D-7F34-496F-BB56-F3AED054DD42}"/>
              </a:ext>
            </a:extLst>
          </p:cNvPr>
          <p:cNvGrpSpPr/>
          <p:nvPr/>
        </p:nvGrpSpPr>
        <p:grpSpPr>
          <a:xfrm>
            <a:off x="4008675" y="1958100"/>
            <a:ext cx="1004175" cy="651750"/>
            <a:chOff x="367425" y="1939050"/>
            <a:chExt cx="1733550" cy="990600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AA3C62C9-EF0A-47E7-AD4E-A6E39C3845A0}"/>
                </a:ext>
              </a:extLst>
            </p:cNvPr>
            <p:cNvSpPr/>
            <p:nvPr/>
          </p:nvSpPr>
          <p:spPr>
            <a:xfrm>
              <a:off x="367425" y="1939050"/>
              <a:ext cx="1733550" cy="990600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9" name="Graphic 8" descr="Group of men with solid fill">
              <a:extLst>
                <a:ext uri="{FF2B5EF4-FFF2-40B4-BE49-F238E27FC236}">
                  <a16:creationId xmlns:a16="http://schemas.microsoft.com/office/drawing/2014/main" id="{84776CAA-B1B8-45E8-943D-3A5CA7E6E36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838200" y="2085703"/>
              <a:ext cx="791999" cy="697293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85EBEC1A-8140-4D6A-A970-833EDDC15F71}"/>
              </a:ext>
            </a:extLst>
          </p:cNvPr>
          <p:cNvGrpSpPr/>
          <p:nvPr/>
        </p:nvGrpSpPr>
        <p:grpSpPr>
          <a:xfrm>
            <a:off x="7179150" y="1958100"/>
            <a:ext cx="1004175" cy="651750"/>
            <a:chOff x="367425" y="1939050"/>
            <a:chExt cx="1733550" cy="990600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C61E232D-E568-4807-873F-511C4C1AFBF6}"/>
                </a:ext>
              </a:extLst>
            </p:cNvPr>
            <p:cNvSpPr/>
            <p:nvPr/>
          </p:nvSpPr>
          <p:spPr>
            <a:xfrm>
              <a:off x="367425" y="1939050"/>
              <a:ext cx="1733550" cy="990600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2" name="Graphic 11" descr="Monthly calendar with solid fill">
              <a:extLst>
                <a:ext uri="{FF2B5EF4-FFF2-40B4-BE49-F238E27FC236}">
                  <a16:creationId xmlns:a16="http://schemas.microsoft.com/office/drawing/2014/main" id="{AA63B63E-3A4A-444B-9E4E-DD4F8C13EF7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838200" y="2085703"/>
              <a:ext cx="791999" cy="697293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68D1821-6FA0-4909-AEFD-50809C88F61A}"/>
              </a:ext>
            </a:extLst>
          </p:cNvPr>
          <p:cNvGrpSpPr/>
          <p:nvPr/>
        </p:nvGrpSpPr>
        <p:grpSpPr>
          <a:xfrm>
            <a:off x="10178175" y="1958100"/>
            <a:ext cx="1004175" cy="651750"/>
            <a:chOff x="367425" y="1939050"/>
            <a:chExt cx="1733550" cy="990600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7E9D7553-CD86-437D-8EF8-E760647C7419}"/>
                </a:ext>
              </a:extLst>
            </p:cNvPr>
            <p:cNvSpPr/>
            <p:nvPr/>
          </p:nvSpPr>
          <p:spPr>
            <a:xfrm>
              <a:off x="367425" y="1939050"/>
              <a:ext cx="1733550" cy="990600"/>
            </a:xfrm>
            <a:prstGeom prst="round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5" name="Graphic 14" descr="Workflow with solid fill">
              <a:extLst>
                <a:ext uri="{FF2B5EF4-FFF2-40B4-BE49-F238E27FC236}">
                  <a16:creationId xmlns:a16="http://schemas.microsoft.com/office/drawing/2014/main" id="{0E86631C-76F4-48FB-BF10-368081EE042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/>
          </p:blipFill>
          <p:spPr>
            <a:xfrm>
              <a:off x="838200" y="2085703"/>
              <a:ext cx="791999" cy="697293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58DCA5B9-C472-4556-8723-E000E80D0499}"/>
              </a:ext>
            </a:extLst>
          </p:cNvPr>
          <p:cNvSpPr txBox="1"/>
          <p:nvPr/>
        </p:nvSpPr>
        <p:spPr>
          <a:xfrm>
            <a:off x="168712" y="2948866"/>
            <a:ext cx="23431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>
                <a:solidFill>
                  <a:srgbClr val="AAD391"/>
                </a:solidFill>
                <a:latin typeface="Tw Cen MT" panose="020B0602020104020603" pitchFamily="34" charset="0"/>
              </a:rPr>
              <a:t>Subject Matter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35D26A7-9FED-448B-BBD3-C9C710352E44}"/>
              </a:ext>
            </a:extLst>
          </p:cNvPr>
          <p:cNvSpPr txBox="1"/>
          <p:nvPr/>
        </p:nvSpPr>
        <p:spPr>
          <a:xfrm>
            <a:off x="3339187" y="2948866"/>
            <a:ext cx="23431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>
                <a:solidFill>
                  <a:srgbClr val="90C4F8"/>
                </a:solidFill>
                <a:latin typeface="Tw Cen MT" panose="020B0602020104020603" pitchFamily="34" charset="0"/>
              </a:rPr>
              <a:t>Allocated to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6D3DBDE-3787-4EC6-BC0F-950C5361893A}"/>
              </a:ext>
            </a:extLst>
          </p:cNvPr>
          <p:cNvSpPr txBox="1"/>
          <p:nvPr/>
        </p:nvSpPr>
        <p:spPr>
          <a:xfrm>
            <a:off x="6609684" y="2764200"/>
            <a:ext cx="21431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>
                <a:solidFill>
                  <a:srgbClr val="C5D3ED"/>
                </a:solidFill>
                <a:latin typeface="Tw Cen MT" panose="020B0602020104020603" pitchFamily="34" charset="0"/>
              </a:rPr>
              <a:t>Start date – </a:t>
            </a:r>
          </a:p>
          <a:p>
            <a:pPr algn="ctr"/>
            <a:r>
              <a:rPr lang="en-IN" sz="2400" dirty="0">
                <a:solidFill>
                  <a:srgbClr val="C5D3ED"/>
                </a:solidFill>
                <a:latin typeface="Tw Cen MT" panose="020B0602020104020603" pitchFamily="34" charset="0"/>
              </a:rPr>
              <a:t>Target date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024DCEC-E2D3-46DF-B613-9A1D15E5D985}"/>
              </a:ext>
            </a:extLst>
          </p:cNvPr>
          <p:cNvSpPr txBox="1"/>
          <p:nvPr/>
        </p:nvSpPr>
        <p:spPr>
          <a:xfrm>
            <a:off x="9508687" y="2948866"/>
            <a:ext cx="23431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>
                <a:solidFill>
                  <a:srgbClr val="BCD9FA"/>
                </a:solidFill>
                <a:latin typeface="Tw Cen MT" panose="020B0602020104020603" pitchFamily="34" charset="0"/>
              </a:rPr>
              <a:t>Status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6B1BA4D-F0A5-4A3D-9E3F-107296CD40C5}"/>
              </a:ext>
            </a:extLst>
          </p:cNvPr>
          <p:cNvSpPr txBox="1"/>
          <p:nvPr/>
        </p:nvSpPr>
        <p:spPr>
          <a:xfrm>
            <a:off x="168712" y="3821744"/>
            <a:ext cx="2764988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Tw Cen MT Condensed Extra Bold" panose="020B0803020202020204" pitchFamily="34" charset="0"/>
              </a:rPr>
              <a:t>Prepare the action plan on faculty members who have not scheduled Makeup classes for Not held classes.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E727BFB-C7AD-4E8D-8AC3-D2BD6094CF2B}"/>
              </a:ext>
            </a:extLst>
          </p:cNvPr>
          <p:cNvSpPr txBox="1"/>
          <p:nvPr/>
        </p:nvSpPr>
        <p:spPr>
          <a:xfrm>
            <a:off x="3357655" y="3821744"/>
            <a:ext cx="276498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Tw Cen MT Condensed Extra Bold" panose="020B0803020202020204" pitchFamily="34" charset="0"/>
              </a:rPr>
              <a:t> Sahil Narang, Sandeep Kumar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705645A-51C4-41D7-B6BF-DB92730DD23B}"/>
              </a:ext>
            </a:extLst>
          </p:cNvPr>
          <p:cNvSpPr txBox="1"/>
          <p:nvPr/>
        </p:nvSpPr>
        <p:spPr>
          <a:xfrm>
            <a:off x="6971403" y="3821744"/>
            <a:ext cx="157364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Tw Cen MT Condensed Extra Bold" panose="020B0803020202020204" pitchFamily="34" charset="0"/>
              </a:rPr>
              <a:t>02 Feb 2022- 07 Feb 2022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AF68D79-4848-4018-B722-523C0F9A026D}"/>
              </a:ext>
            </a:extLst>
          </p:cNvPr>
          <p:cNvSpPr txBox="1"/>
          <p:nvPr/>
        </p:nvSpPr>
        <p:spPr>
          <a:xfrm>
            <a:off x="9893441" y="3821744"/>
            <a:ext cx="157364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w Cen MT Condensed Extra Bold" panose="020B0803020202020204" pitchFamily="34" charset="0"/>
              </a:rPr>
              <a:t>Completed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6F30AD08-C966-4A85-8C79-09FA9312196C}"/>
              </a:ext>
            </a:extLst>
          </p:cNvPr>
          <p:cNvSpPr/>
          <p:nvPr/>
        </p:nvSpPr>
        <p:spPr>
          <a:xfrm>
            <a:off x="254438" y="6438900"/>
            <a:ext cx="11683125" cy="18466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CDB752C1-CD96-45BB-B6AE-154CE4B0B278}"/>
              </a:ext>
            </a:extLst>
          </p:cNvPr>
          <p:cNvSpPr/>
          <p:nvPr/>
        </p:nvSpPr>
        <p:spPr>
          <a:xfrm>
            <a:off x="6659563" y="6437829"/>
            <a:ext cx="423862" cy="184666"/>
          </a:xfrm>
          <a:prstGeom prst="roundRect">
            <a:avLst>
              <a:gd name="adj" fmla="val 0"/>
            </a:avLst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258261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>
                <a:lumMod val="50000"/>
                <a:lumOff val="50000"/>
              </a:schemeClr>
            </a:gs>
            <a:gs pos="100000">
              <a:schemeClr val="tx1">
                <a:lumMod val="65000"/>
                <a:lumOff val="3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A7F05-DDA1-4988-BE4E-7330E0D2F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 Condensed Extra Bold" panose="020B0803020202020204" pitchFamily="34" charset="0"/>
              </a:rPr>
              <a:t>Recent Minutes of Meeting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E363272-8412-4E46-A640-C3DEE560A991}"/>
              </a:ext>
            </a:extLst>
          </p:cNvPr>
          <p:cNvGrpSpPr/>
          <p:nvPr/>
        </p:nvGrpSpPr>
        <p:grpSpPr>
          <a:xfrm>
            <a:off x="838200" y="1958100"/>
            <a:ext cx="1004175" cy="651750"/>
            <a:chOff x="367425" y="1939050"/>
            <a:chExt cx="1733550" cy="990600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5C433464-8C1A-46FB-8579-F7DFDBC0AD91}"/>
                </a:ext>
              </a:extLst>
            </p:cNvPr>
            <p:cNvSpPr/>
            <p:nvPr/>
          </p:nvSpPr>
          <p:spPr>
            <a:xfrm>
              <a:off x="367425" y="1939050"/>
              <a:ext cx="1733550" cy="990600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4" name="Graphic 3" descr="Classroom with solid fill">
              <a:extLst>
                <a:ext uri="{FF2B5EF4-FFF2-40B4-BE49-F238E27FC236}">
                  <a16:creationId xmlns:a16="http://schemas.microsoft.com/office/drawing/2014/main" id="{52AEB0B1-4CC9-41D6-B1EF-94BC0F44298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38200" y="2038350"/>
              <a:ext cx="792000" cy="792000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D3F08F1D-7F34-496F-BB56-F3AED054DD42}"/>
              </a:ext>
            </a:extLst>
          </p:cNvPr>
          <p:cNvGrpSpPr/>
          <p:nvPr/>
        </p:nvGrpSpPr>
        <p:grpSpPr>
          <a:xfrm>
            <a:off x="4008675" y="1958100"/>
            <a:ext cx="1004175" cy="651750"/>
            <a:chOff x="367425" y="1939050"/>
            <a:chExt cx="1733550" cy="990600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AA3C62C9-EF0A-47E7-AD4E-A6E39C3845A0}"/>
                </a:ext>
              </a:extLst>
            </p:cNvPr>
            <p:cNvSpPr/>
            <p:nvPr/>
          </p:nvSpPr>
          <p:spPr>
            <a:xfrm>
              <a:off x="367425" y="1939050"/>
              <a:ext cx="1733550" cy="990600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9" name="Graphic 8" descr="Group of men with solid fill">
              <a:extLst>
                <a:ext uri="{FF2B5EF4-FFF2-40B4-BE49-F238E27FC236}">
                  <a16:creationId xmlns:a16="http://schemas.microsoft.com/office/drawing/2014/main" id="{84776CAA-B1B8-45E8-943D-3A5CA7E6E36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838200" y="2085703"/>
              <a:ext cx="791999" cy="697293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85EBEC1A-8140-4D6A-A970-833EDDC15F71}"/>
              </a:ext>
            </a:extLst>
          </p:cNvPr>
          <p:cNvGrpSpPr/>
          <p:nvPr/>
        </p:nvGrpSpPr>
        <p:grpSpPr>
          <a:xfrm>
            <a:off x="7179150" y="1958100"/>
            <a:ext cx="1004175" cy="651750"/>
            <a:chOff x="367425" y="1939050"/>
            <a:chExt cx="1733550" cy="990600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C61E232D-E568-4807-873F-511C4C1AFBF6}"/>
                </a:ext>
              </a:extLst>
            </p:cNvPr>
            <p:cNvSpPr/>
            <p:nvPr/>
          </p:nvSpPr>
          <p:spPr>
            <a:xfrm>
              <a:off x="367425" y="1939050"/>
              <a:ext cx="1733550" cy="990600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2" name="Graphic 11" descr="Monthly calendar with solid fill">
              <a:extLst>
                <a:ext uri="{FF2B5EF4-FFF2-40B4-BE49-F238E27FC236}">
                  <a16:creationId xmlns:a16="http://schemas.microsoft.com/office/drawing/2014/main" id="{AA63B63E-3A4A-444B-9E4E-DD4F8C13EF7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838200" y="2085703"/>
              <a:ext cx="791999" cy="697293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68D1821-6FA0-4909-AEFD-50809C88F61A}"/>
              </a:ext>
            </a:extLst>
          </p:cNvPr>
          <p:cNvGrpSpPr/>
          <p:nvPr/>
        </p:nvGrpSpPr>
        <p:grpSpPr>
          <a:xfrm>
            <a:off x="10178175" y="1958100"/>
            <a:ext cx="1004175" cy="651750"/>
            <a:chOff x="367425" y="1939050"/>
            <a:chExt cx="1733550" cy="990600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7E9D7553-CD86-437D-8EF8-E760647C7419}"/>
                </a:ext>
              </a:extLst>
            </p:cNvPr>
            <p:cNvSpPr/>
            <p:nvPr/>
          </p:nvSpPr>
          <p:spPr>
            <a:xfrm>
              <a:off x="367425" y="1939050"/>
              <a:ext cx="1733550" cy="990600"/>
            </a:xfrm>
            <a:prstGeom prst="round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5" name="Graphic 14" descr="Workflow with solid fill">
              <a:extLst>
                <a:ext uri="{FF2B5EF4-FFF2-40B4-BE49-F238E27FC236}">
                  <a16:creationId xmlns:a16="http://schemas.microsoft.com/office/drawing/2014/main" id="{0E86631C-76F4-48FB-BF10-368081EE042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/>
          </p:blipFill>
          <p:spPr>
            <a:xfrm>
              <a:off x="838200" y="2085703"/>
              <a:ext cx="791999" cy="697293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58DCA5B9-C472-4556-8723-E000E80D0499}"/>
              </a:ext>
            </a:extLst>
          </p:cNvPr>
          <p:cNvSpPr txBox="1"/>
          <p:nvPr/>
        </p:nvSpPr>
        <p:spPr>
          <a:xfrm>
            <a:off x="168712" y="2948866"/>
            <a:ext cx="23431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>
                <a:solidFill>
                  <a:srgbClr val="AAD391"/>
                </a:solidFill>
                <a:latin typeface="Tw Cen MT" panose="020B0602020104020603" pitchFamily="34" charset="0"/>
              </a:rPr>
              <a:t>Subject Matter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35D26A7-9FED-448B-BBD3-C9C710352E44}"/>
              </a:ext>
            </a:extLst>
          </p:cNvPr>
          <p:cNvSpPr txBox="1"/>
          <p:nvPr/>
        </p:nvSpPr>
        <p:spPr>
          <a:xfrm>
            <a:off x="3339187" y="2948866"/>
            <a:ext cx="23431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>
                <a:solidFill>
                  <a:srgbClr val="90C4F8"/>
                </a:solidFill>
                <a:latin typeface="Tw Cen MT" panose="020B0602020104020603" pitchFamily="34" charset="0"/>
              </a:rPr>
              <a:t>Allocated to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6D3DBDE-3787-4EC6-BC0F-950C5361893A}"/>
              </a:ext>
            </a:extLst>
          </p:cNvPr>
          <p:cNvSpPr txBox="1"/>
          <p:nvPr/>
        </p:nvSpPr>
        <p:spPr>
          <a:xfrm>
            <a:off x="6609684" y="2764200"/>
            <a:ext cx="21431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>
                <a:solidFill>
                  <a:srgbClr val="C5D3ED"/>
                </a:solidFill>
                <a:latin typeface="Tw Cen MT" panose="020B0602020104020603" pitchFamily="34" charset="0"/>
              </a:rPr>
              <a:t>Start date – </a:t>
            </a:r>
          </a:p>
          <a:p>
            <a:pPr algn="ctr"/>
            <a:r>
              <a:rPr lang="en-IN" sz="2400" dirty="0">
                <a:solidFill>
                  <a:srgbClr val="C5D3ED"/>
                </a:solidFill>
                <a:latin typeface="Tw Cen MT" panose="020B0602020104020603" pitchFamily="34" charset="0"/>
              </a:rPr>
              <a:t>Target date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024DCEC-E2D3-46DF-B613-9A1D15E5D985}"/>
              </a:ext>
            </a:extLst>
          </p:cNvPr>
          <p:cNvSpPr txBox="1"/>
          <p:nvPr/>
        </p:nvSpPr>
        <p:spPr>
          <a:xfrm>
            <a:off x="9508687" y="2948866"/>
            <a:ext cx="23431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>
                <a:solidFill>
                  <a:srgbClr val="BCD9FA"/>
                </a:solidFill>
                <a:latin typeface="Tw Cen MT" panose="020B0602020104020603" pitchFamily="34" charset="0"/>
              </a:rPr>
              <a:t>Status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6B1BA4D-F0A5-4A3D-9E3F-107296CD40C5}"/>
              </a:ext>
            </a:extLst>
          </p:cNvPr>
          <p:cNvSpPr txBox="1"/>
          <p:nvPr/>
        </p:nvSpPr>
        <p:spPr>
          <a:xfrm>
            <a:off x="168712" y="3821744"/>
            <a:ext cx="2764988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Tw Cen MT Condensed Extra Bold" panose="020B0803020202020204" pitchFamily="34" charset="0"/>
              </a:rPr>
              <a:t>Planning for the Engineering Minor sessions for upcoming term 22231.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E727BFB-C7AD-4E8D-8AC3-D2BD6094CF2B}"/>
              </a:ext>
            </a:extLst>
          </p:cNvPr>
          <p:cNvSpPr txBox="1"/>
          <p:nvPr/>
        </p:nvSpPr>
        <p:spPr>
          <a:xfrm>
            <a:off x="3357655" y="3821744"/>
            <a:ext cx="276498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 err="1">
                <a:solidFill>
                  <a:schemeClr val="bg1"/>
                </a:solidFill>
                <a:latin typeface="Tw Cen MT Condensed Extra Bold" panose="020B0803020202020204" pitchFamily="34" charset="0"/>
              </a:rPr>
              <a:t>Saiyad</a:t>
            </a:r>
            <a:r>
              <a:rPr lang="en-US" sz="2000" dirty="0">
                <a:solidFill>
                  <a:schemeClr val="bg1"/>
                </a:solidFill>
                <a:latin typeface="Tw Cen MT Condensed Extra Bold" panose="020B0803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w Cen MT Condensed Extra Bold" panose="020B0803020202020204" pitchFamily="34" charset="0"/>
              </a:rPr>
              <a:t>Ameen.J</a:t>
            </a:r>
            <a:r>
              <a:rPr lang="en-US" sz="2000" dirty="0">
                <a:solidFill>
                  <a:schemeClr val="bg1"/>
                </a:solidFill>
                <a:latin typeface="Tw Cen MT Condensed Extra Bold" panose="020B0803020202020204" pitchFamily="34" charset="0"/>
              </a:rPr>
              <a:t>, </a:t>
            </a:r>
            <a:r>
              <a:rPr lang="en-US" sz="2000" dirty="0" err="1">
                <a:solidFill>
                  <a:schemeClr val="bg1"/>
                </a:solidFill>
                <a:latin typeface="Tw Cen MT Condensed Extra Bold" panose="020B0803020202020204" pitchFamily="34" charset="0"/>
              </a:rPr>
              <a:t>Sanjima</a:t>
            </a:r>
            <a:r>
              <a:rPr lang="en-US" sz="2000" dirty="0">
                <a:solidFill>
                  <a:schemeClr val="bg1"/>
                </a:solidFill>
                <a:latin typeface="Tw Cen MT Condensed Extra Bold" panose="020B0803020202020204" pitchFamily="34" charset="0"/>
              </a:rPr>
              <a:t> Gulati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705645A-51C4-41D7-B6BF-DB92730DD23B}"/>
              </a:ext>
            </a:extLst>
          </p:cNvPr>
          <p:cNvSpPr txBox="1"/>
          <p:nvPr/>
        </p:nvSpPr>
        <p:spPr>
          <a:xfrm>
            <a:off x="6971403" y="3821744"/>
            <a:ext cx="157364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Tw Cen MT Condensed Extra Bold" panose="020B0803020202020204" pitchFamily="34" charset="0"/>
              </a:rPr>
              <a:t>02 Feb 2022- 12 Feb 2022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AF68D79-4848-4018-B722-523C0F9A026D}"/>
              </a:ext>
            </a:extLst>
          </p:cNvPr>
          <p:cNvSpPr txBox="1"/>
          <p:nvPr/>
        </p:nvSpPr>
        <p:spPr>
          <a:xfrm>
            <a:off x="9893441" y="3821744"/>
            <a:ext cx="157364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w Cen MT Condensed Extra Bold" panose="020B0803020202020204" pitchFamily="34" charset="0"/>
              </a:rPr>
              <a:t>Completed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6F30AD08-C966-4A85-8C79-09FA9312196C}"/>
              </a:ext>
            </a:extLst>
          </p:cNvPr>
          <p:cNvSpPr/>
          <p:nvPr/>
        </p:nvSpPr>
        <p:spPr>
          <a:xfrm>
            <a:off x="254438" y="6438900"/>
            <a:ext cx="11683125" cy="18466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82C92432-B4A3-41C7-AF90-3D22EAD6879B}"/>
              </a:ext>
            </a:extLst>
          </p:cNvPr>
          <p:cNvSpPr/>
          <p:nvPr/>
        </p:nvSpPr>
        <p:spPr>
          <a:xfrm>
            <a:off x="7551738" y="6437829"/>
            <a:ext cx="423862" cy="184666"/>
          </a:xfrm>
          <a:prstGeom prst="roundRect">
            <a:avLst>
              <a:gd name="adj" fmla="val 0"/>
            </a:avLst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838248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>
                <a:lumMod val="50000"/>
                <a:lumOff val="50000"/>
              </a:schemeClr>
            </a:gs>
            <a:gs pos="100000">
              <a:schemeClr val="tx1">
                <a:lumMod val="65000"/>
                <a:lumOff val="3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A7F05-DDA1-4988-BE4E-7330E0D2F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 Condensed Extra Bold" panose="020B0803020202020204" pitchFamily="34" charset="0"/>
              </a:rPr>
              <a:t>Recent Minutes of Meeting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E363272-8412-4E46-A640-C3DEE560A991}"/>
              </a:ext>
            </a:extLst>
          </p:cNvPr>
          <p:cNvGrpSpPr/>
          <p:nvPr/>
        </p:nvGrpSpPr>
        <p:grpSpPr>
          <a:xfrm>
            <a:off x="838200" y="1958100"/>
            <a:ext cx="1004175" cy="651750"/>
            <a:chOff x="367425" y="1939050"/>
            <a:chExt cx="1733550" cy="990600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5C433464-8C1A-46FB-8579-F7DFDBC0AD91}"/>
                </a:ext>
              </a:extLst>
            </p:cNvPr>
            <p:cNvSpPr/>
            <p:nvPr/>
          </p:nvSpPr>
          <p:spPr>
            <a:xfrm>
              <a:off x="367425" y="1939050"/>
              <a:ext cx="1733550" cy="990600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4" name="Graphic 3" descr="Classroom with solid fill">
              <a:extLst>
                <a:ext uri="{FF2B5EF4-FFF2-40B4-BE49-F238E27FC236}">
                  <a16:creationId xmlns:a16="http://schemas.microsoft.com/office/drawing/2014/main" id="{52AEB0B1-4CC9-41D6-B1EF-94BC0F44298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38200" y="2038350"/>
              <a:ext cx="792000" cy="792000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D3F08F1D-7F34-496F-BB56-F3AED054DD42}"/>
              </a:ext>
            </a:extLst>
          </p:cNvPr>
          <p:cNvGrpSpPr/>
          <p:nvPr/>
        </p:nvGrpSpPr>
        <p:grpSpPr>
          <a:xfrm>
            <a:off x="4008675" y="1958100"/>
            <a:ext cx="1004175" cy="651750"/>
            <a:chOff x="367425" y="1939050"/>
            <a:chExt cx="1733550" cy="990600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AA3C62C9-EF0A-47E7-AD4E-A6E39C3845A0}"/>
                </a:ext>
              </a:extLst>
            </p:cNvPr>
            <p:cNvSpPr/>
            <p:nvPr/>
          </p:nvSpPr>
          <p:spPr>
            <a:xfrm>
              <a:off x="367425" y="1939050"/>
              <a:ext cx="1733550" cy="990600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9" name="Graphic 8" descr="Group of men with solid fill">
              <a:extLst>
                <a:ext uri="{FF2B5EF4-FFF2-40B4-BE49-F238E27FC236}">
                  <a16:creationId xmlns:a16="http://schemas.microsoft.com/office/drawing/2014/main" id="{84776CAA-B1B8-45E8-943D-3A5CA7E6E36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838200" y="2085703"/>
              <a:ext cx="791999" cy="697293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85EBEC1A-8140-4D6A-A970-833EDDC15F71}"/>
              </a:ext>
            </a:extLst>
          </p:cNvPr>
          <p:cNvGrpSpPr/>
          <p:nvPr/>
        </p:nvGrpSpPr>
        <p:grpSpPr>
          <a:xfrm>
            <a:off x="7179150" y="1958100"/>
            <a:ext cx="1004175" cy="651750"/>
            <a:chOff x="367425" y="1939050"/>
            <a:chExt cx="1733550" cy="990600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C61E232D-E568-4807-873F-511C4C1AFBF6}"/>
                </a:ext>
              </a:extLst>
            </p:cNvPr>
            <p:cNvSpPr/>
            <p:nvPr/>
          </p:nvSpPr>
          <p:spPr>
            <a:xfrm>
              <a:off x="367425" y="1939050"/>
              <a:ext cx="1733550" cy="990600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2" name="Graphic 11" descr="Monthly calendar with solid fill">
              <a:extLst>
                <a:ext uri="{FF2B5EF4-FFF2-40B4-BE49-F238E27FC236}">
                  <a16:creationId xmlns:a16="http://schemas.microsoft.com/office/drawing/2014/main" id="{AA63B63E-3A4A-444B-9E4E-DD4F8C13EF7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838200" y="2085703"/>
              <a:ext cx="791999" cy="697293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68D1821-6FA0-4909-AEFD-50809C88F61A}"/>
              </a:ext>
            </a:extLst>
          </p:cNvPr>
          <p:cNvGrpSpPr/>
          <p:nvPr/>
        </p:nvGrpSpPr>
        <p:grpSpPr>
          <a:xfrm>
            <a:off x="10178175" y="1958100"/>
            <a:ext cx="1004175" cy="651750"/>
            <a:chOff x="367425" y="1939050"/>
            <a:chExt cx="1733550" cy="990600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7E9D7553-CD86-437D-8EF8-E760647C7419}"/>
                </a:ext>
              </a:extLst>
            </p:cNvPr>
            <p:cNvSpPr/>
            <p:nvPr/>
          </p:nvSpPr>
          <p:spPr>
            <a:xfrm>
              <a:off x="367425" y="1939050"/>
              <a:ext cx="1733550" cy="990600"/>
            </a:xfrm>
            <a:prstGeom prst="round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5" name="Graphic 14" descr="Workflow with solid fill">
              <a:extLst>
                <a:ext uri="{FF2B5EF4-FFF2-40B4-BE49-F238E27FC236}">
                  <a16:creationId xmlns:a16="http://schemas.microsoft.com/office/drawing/2014/main" id="{0E86631C-76F4-48FB-BF10-368081EE042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/>
          </p:blipFill>
          <p:spPr>
            <a:xfrm>
              <a:off x="838200" y="2085703"/>
              <a:ext cx="791999" cy="697293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58DCA5B9-C472-4556-8723-E000E80D0499}"/>
              </a:ext>
            </a:extLst>
          </p:cNvPr>
          <p:cNvSpPr txBox="1"/>
          <p:nvPr/>
        </p:nvSpPr>
        <p:spPr>
          <a:xfrm>
            <a:off x="168712" y="2948866"/>
            <a:ext cx="23431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>
                <a:solidFill>
                  <a:srgbClr val="AAD391"/>
                </a:solidFill>
                <a:latin typeface="Tw Cen MT" panose="020B0602020104020603" pitchFamily="34" charset="0"/>
              </a:rPr>
              <a:t>Subject Matter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35D26A7-9FED-448B-BBD3-C9C710352E44}"/>
              </a:ext>
            </a:extLst>
          </p:cNvPr>
          <p:cNvSpPr txBox="1"/>
          <p:nvPr/>
        </p:nvSpPr>
        <p:spPr>
          <a:xfrm>
            <a:off x="3339187" y="2948866"/>
            <a:ext cx="23431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>
                <a:solidFill>
                  <a:srgbClr val="90C4F8"/>
                </a:solidFill>
                <a:latin typeface="Tw Cen MT" panose="020B0602020104020603" pitchFamily="34" charset="0"/>
              </a:rPr>
              <a:t>Allocated to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6D3DBDE-3787-4EC6-BC0F-950C5361893A}"/>
              </a:ext>
            </a:extLst>
          </p:cNvPr>
          <p:cNvSpPr txBox="1"/>
          <p:nvPr/>
        </p:nvSpPr>
        <p:spPr>
          <a:xfrm>
            <a:off x="6609684" y="2764200"/>
            <a:ext cx="21431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>
                <a:solidFill>
                  <a:srgbClr val="C5D3ED"/>
                </a:solidFill>
                <a:latin typeface="Tw Cen MT" panose="020B0602020104020603" pitchFamily="34" charset="0"/>
              </a:rPr>
              <a:t>Start date – </a:t>
            </a:r>
          </a:p>
          <a:p>
            <a:pPr algn="ctr"/>
            <a:r>
              <a:rPr lang="en-IN" sz="2400" dirty="0">
                <a:solidFill>
                  <a:srgbClr val="C5D3ED"/>
                </a:solidFill>
                <a:latin typeface="Tw Cen MT" panose="020B0602020104020603" pitchFamily="34" charset="0"/>
              </a:rPr>
              <a:t>Target date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024DCEC-E2D3-46DF-B613-9A1D15E5D985}"/>
              </a:ext>
            </a:extLst>
          </p:cNvPr>
          <p:cNvSpPr txBox="1"/>
          <p:nvPr/>
        </p:nvSpPr>
        <p:spPr>
          <a:xfrm>
            <a:off x="9508687" y="2948866"/>
            <a:ext cx="23431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>
                <a:solidFill>
                  <a:srgbClr val="BCD9FA"/>
                </a:solidFill>
                <a:latin typeface="Tw Cen MT" panose="020B0602020104020603" pitchFamily="34" charset="0"/>
              </a:rPr>
              <a:t>Status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6B1BA4D-F0A5-4A3D-9E3F-107296CD40C5}"/>
              </a:ext>
            </a:extLst>
          </p:cNvPr>
          <p:cNvSpPr txBox="1"/>
          <p:nvPr/>
        </p:nvSpPr>
        <p:spPr>
          <a:xfrm>
            <a:off x="168712" y="3821744"/>
            <a:ext cx="276498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Tw Cen MT Condensed Extra Bold" panose="020B0803020202020204" pitchFamily="34" charset="0"/>
              </a:rPr>
              <a:t>Plan on development of HOD Dashboard.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E727BFB-C7AD-4E8D-8AC3-D2BD6094CF2B}"/>
              </a:ext>
            </a:extLst>
          </p:cNvPr>
          <p:cNvSpPr txBox="1"/>
          <p:nvPr/>
        </p:nvSpPr>
        <p:spPr>
          <a:xfrm>
            <a:off x="3357655" y="3821744"/>
            <a:ext cx="276498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Tw Cen MT Condensed Extra Bold" panose="020B0803020202020204" pitchFamily="34" charset="0"/>
              </a:rPr>
              <a:t>Ajay Sharma, Ankur Gupta, </a:t>
            </a:r>
            <a:r>
              <a:rPr lang="en-US" sz="2000" dirty="0" err="1">
                <a:solidFill>
                  <a:schemeClr val="bg1"/>
                </a:solidFill>
                <a:latin typeface="Tw Cen MT Condensed Extra Bold" panose="020B0803020202020204" pitchFamily="34" charset="0"/>
              </a:rPr>
              <a:t>Sanjima</a:t>
            </a:r>
            <a:r>
              <a:rPr lang="en-US" sz="2000" dirty="0">
                <a:solidFill>
                  <a:schemeClr val="bg1"/>
                </a:solidFill>
                <a:latin typeface="Tw Cen MT Condensed Extra Bold" panose="020B0803020202020204" pitchFamily="34" charset="0"/>
              </a:rPr>
              <a:t> Gulati, </a:t>
            </a:r>
            <a:r>
              <a:rPr lang="en-US" sz="2000" dirty="0" err="1">
                <a:solidFill>
                  <a:schemeClr val="bg1"/>
                </a:solidFill>
                <a:latin typeface="Tw Cen MT Condensed Extra Bold" panose="020B0803020202020204" pitchFamily="34" charset="0"/>
              </a:rPr>
              <a:t>Sumit</a:t>
            </a:r>
            <a:r>
              <a:rPr lang="en-US" sz="2000" dirty="0">
                <a:solidFill>
                  <a:schemeClr val="bg1"/>
                </a:solidFill>
                <a:latin typeface="Tw Cen MT Condensed Extra Bold" panose="020B0803020202020204" pitchFamily="34" charset="0"/>
              </a:rPr>
              <a:t> Gupta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705645A-51C4-41D7-B6BF-DB92730DD23B}"/>
              </a:ext>
            </a:extLst>
          </p:cNvPr>
          <p:cNvSpPr txBox="1"/>
          <p:nvPr/>
        </p:nvSpPr>
        <p:spPr>
          <a:xfrm>
            <a:off x="6971403" y="3821744"/>
            <a:ext cx="157364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Tw Cen MT Condensed Extra Bold" panose="020B0803020202020204" pitchFamily="34" charset="0"/>
              </a:rPr>
              <a:t>02 Feb 2022 -28 Feb 2022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AF68D79-4848-4018-B722-523C0F9A026D}"/>
              </a:ext>
            </a:extLst>
          </p:cNvPr>
          <p:cNvSpPr txBox="1"/>
          <p:nvPr/>
        </p:nvSpPr>
        <p:spPr>
          <a:xfrm>
            <a:off x="9893441" y="3821744"/>
            <a:ext cx="157364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w Cen MT Condensed Extra Bold" panose="020B0803020202020204" pitchFamily="34" charset="0"/>
              </a:rPr>
              <a:t>Ongoing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6F30AD08-C966-4A85-8C79-09FA9312196C}"/>
              </a:ext>
            </a:extLst>
          </p:cNvPr>
          <p:cNvSpPr/>
          <p:nvPr/>
        </p:nvSpPr>
        <p:spPr>
          <a:xfrm>
            <a:off x="254438" y="6438900"/>
            <a:ext cx="11683125" cy="18466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B2A5D9A7-0B47-4ED3-AFC6-DB526A1E2BC8}"/>
              </a:ext>
            </a:extLst>
          </p:cNvPr>
          <p:cNvSpPr/>
          <p:nvPr/>
        </p:nvSpPr>
        <p:spPr>
          <a:xfrm>
            <a:off x="8443913" y="6437829"/>
            <a:ext cx="423862" cy="184666"/>
          </a:xfrm>
          <a:prstGeom prst="roundRect">
            <a:avLst>
              <a:gd name="adj" fmla="val 0"/>
            </a:avLst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561194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>
                <a:lumMod val="50000"/>
                <a:lumOff val="50000"/>
              </a:schemeClr>
            </a:gs>
            <a:gs pos="100000">
              <a:schemeClr val="tx1">
                <a:lumMod val="65000"/>
                <a:lumOff val="3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A7F05-DDA1-4988-BE4E-7330E0D2F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 Condensed Extra Bold" panose="020B0803020202020204" pitchFamily="34" charset="0"/>
              </a:rPr>
              <a:t>Recent Minutes of Meeting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E363272-8412-4E46-A640-C3DEE560A991}"/>
              </a:ext>
            </a:extLst>
          </p:cNvPr>
          <p:cNvGrpSpPr/>
          <p:nvPr/>
        </p:nvGrpSpPr>
        <p:grpSpPr>
          <a:xfrm>
            <a:off x="838200" y="1958100"/>
            <a:ext cx="1004175" cy="651750"/>
            <a:chOff x="367425" y="1939050"/>
            <a:chExt cx="1733550" cy="990600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5C433464-8C1A-46FB-8579-F7DFDBC0AD91}"/>
                </a:ext>
              </a:extLst>
            </p:cNvPr>
            <p:cNvSpPr/>
            <p:nvPr/>
          </p:nvSpPr>
          <p:spPr>
            <a:xfrm>
              <a:off x="367425" y="1939050"/>
              <a:ext cx="1733550" cy="990600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4" name="Graphic 3" descr="Classroom with solid fill">
              <a:extLst>
                <a:ext uri="{FF2B5EF4-FFF2-40B4-BE49-F238E27FC236}">
                  <a16:creationId xmlns:a16="http://schemas.microsoft.com/office/drawing/2014/main" id="{52AEB0B1-4CC9-41D6-B1EF-94BC0F44298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38200" y="2038350"/>
              <a:ext cx="792000" cy="792000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D3F08F1D-7F34-496F-BB56-F3AED054DD42}"/>
              </a:ext>
            </a:extLst>
          </p:cNvPr>
          <p:cNvGrpSpPr/>
          <p:nvPr/>
        </p:nvGrpSpPr>
        <p:grpSpPr>
          <a:xfrm>
            <a:off x="4008675" y="1958100"/>
            <a:ext cx="1004175" cy="651750"/>
            <a:chOff x="367425" y="1939050"/>
            <a:chExt cx="1733550" cy="990600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AA3C62C9-EF0A-47E7-AD4E-A6E39C3845A0}"/>
                </a:ext>
              </a:extLst>
            </p:cNvPr>
            <p:cNvSpPr/>
            <p:nvPr/>
          </p:nvSpPr>
          <p:spPr>
            <a:xfrm>
              <a:off x="367425" y="1939050"/>
              <a:ext cx="1733550" cy="990600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9" name="Graphic 8" descr="Group of men with solid fill">
              <a:extLst>
                <a:ext uri="{FF2B5EF4-FFF2-40B4-BE49-F238E27FC236}">
                  <a16:creationId xmlns:a16="http://schemas.microsoft.com/office/drawing/2014/main" id="{84776CAA-B1B8-45E8-943D-3A5CA7E6E36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838200" y="2085703"/>
              <a:ext cx="791999" cy="697293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85EBEC1A-8140-4D6A-A970-833EDDC15F71}"/>
              </a:ext>
            </a:extLst>
          </p:cNvPr>
          <p:cNvGrpSpPr/>
          <p:nvPr/>
        </p:nvGrpSpPr>
        <p:grpSpPr>
          <a:xfrm>
            <a:off x="7179150" y="1958100"/>
            <a:ext cx="1004175" cy="651750"/>
            <a:chOff x="367425" y="1939050"/>
            <a:chExt cx="1733550" cy="990600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C61E232D-E568-4807-873F-511C4C1AFBF6}"/>
                </a:ext>
              </a:extLst>
            </p:cNvPr>
            <p:cNvSpPr/>
            <p:nvPr/>
          </p:nvSpPr>
          <p:spPr>
            <a:xfrm>
              <a:off x="367425" y="1939050"/>
              <a:ext cx="1733550" cy="990600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2" name="Graphic 11" descr="Monthly calendar with solid fill">
              <a:extLst>
                <a:ext uri="{FF2B5EF4-FFF2-40B4-BE49-F238E27FC236}">
                  <a16:creationId xmlns:a16="http://schemas.microsoft.com/office/drawing/2014/main" id="{AA63B63E-3A4A-444B-9E4E-DD4F8C13EF7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838200" y="2085703"/>
              <a:ext cx="791999" cy="697293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68D1821-6FA0-4909-AEFD-50809C88F61A}"/>
              </a:ext>
            </a:extLst>
          </p:cNvPr>
          <p:cNvGrpSpPr/>
          <p:nvPr/>
        </p:nvGrpSpPr>
        <p:grpSpPr>
          <a:xfrm>
            <a:off x="10178175" y="1958100"/>
            <a:ext cx="1004175" cy="651750"/>
            <a:chOff x="367425" y="1939050"/>
            <a:chExt cx="1733550" cy="990600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7E9D7553-CD86-437D-8EF8-E760647C7419}"/>
                </a:ext>
              </a:extLst>
            </p:cNvPr>
            <p:cNvSpPr/>
            <p:nvPr/>
          </p:nvSpPr>
          <p:spPr>
            <a:xfrm>
              <a:off x="367425" y="1939050"/>
              <a:ext cx="1733550" cy="990600"/>
            </a:xfrm>
            <a:prstGeom prst="round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5" name="Graphic 14" descr="Workflow with solid fill">
              <a:extLst>
                <a:ext uri="{FF2B5EF4-FFF2-40B4-BE49-F238E27FC236}">
                  <a16:creationId xmlns:a16="http://schemas.microsoft.com/office/drawing/2014/main" id="{0E86631C-76F4-48FB-BF10-368081EE042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/>
          </p:blipFill>
          <p:spPr>
            <a:xfrm>
              <a:off x="838200" y="2085703"/>
              <a:ext cx="791999" cy="697293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58DCA5B9-C472-4556-8723-E000E80D0499}"/>
              </a:ext>
            </a:extLst>
          </p:cNvPr>
          <p:cNvSpPr txBox="1"/>
          <p:nvPr/>
        </p:nvSpPr>
        <p:spPr>
          <a:xfrm>
            <a:off x="168712" y="2948866"/>
            <a:ext cx="23431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>
                <a:solidFill>
                  <a:srgbClr val="AAD391"/>
                </a:solidFill>
                <a:latin typeface="Tw Cen MT" panose="020B0602020104020603" pitchFamily="34" charset="0"/>
              </a:rPr>
              <a:t>Subject Matter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35D26A7-9FED-448B-BBD3-C9C710352E44}"/>
              </a:ext>
            </a:extLst>
          </p:cNvPr>
          <p:cNvSpPr txBox="1"/>
          <p:nvPr/>
        </p:nvSpPr>
        <p:spPr>
          <a:xfrm>
            <a:off x="3339187" y="2948866"/>
            <a:ext cx="23431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>
                <a:solidFill>
                  <a:srgbClr val="90C4F8"/>
                </a:solidFill>
                <a:latin typeface="Tw Cen MT" panose="020B0602020104020603" pitchFamily="34" charset="0"/>
              </a:rPr>
              <a:t>Allocated to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6D3DBDE-3787-4EC6-BC0F-950C5361893A}"/>
              </a:ext>
            </a:extLst>
          </p:cNvPr>
          <p:cNvSpPr txBox="1"/>
          <p:nvPr/>
        </p:nvSpPr>
        <p:spPr>
          <a:xfrm>
            <a:off x="6609684" y="2764200"/>
            <a:ext cx="21431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>
                <a:solidFill>
                  <a:srgbClr val="C5D3ED"/>
                </a:solidFill>
                <a:latin typeface="Tw Cen MT" panose="020B0602020104020603" pitchFamily="34" charset="0"/>
              </a:rPr>
              <a:t>Start date – </a:t>
            </a:r>
          </a:p>
          <a:p>
            <a:pPr algn="ctr"/>
            <a:r>
              <a:rPr lang="en-IN" sz="2400" dirty="0">
                <a:solidFill>
                  <a:srgbClr val="C5D3ED"/>
                </a:solidFill>
                <a:latin typeface="Tw Cen MT" panose="020B0602020104020603" pitchFamily="34" charset="0"/>
              </a:rPr>
              <a:t>Target date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024DCEC-E2D3-46DF-B613-9A1D15E5D985}"/>
              </a:ext>
            </a:extLst>
          </p:cNvPr>
          <p:cNvSpPr txBox="1"/>
          <p:nvPr/>
        </p:nvSpPr>
        <p:spPr>
          <a:xfrm>
            <a:off x="9508687" y="2948866"/>
            <a:ext cx="23431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>
                <a:solidFill>
                  <a:srgbClr val="BCD9FA"/>
                </a:solidFill>
                <a:latin typeface="Tw Cen MT" panose="020B0602020104020603" pitchFamily="34" charset="0"/>
              </a:rPr>
              <a:t>Status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6B1BA4D-F0A5-4A3D-9E3F-107296CD40C5}"/>
              </a:ext>
            </a:extLst>
          </p:cNvPr>
          <p:cNvSpPr txBox="1"/>
          <p:nvPr/>
        </p:nvSpPr>
        <p:spPr>
          <a:xfrm>
            <a:off x="168712" y="3821744"/>
            <a:ext cx="276498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Tw Cen MT Condensed Extra Bold" panose="020B0803020202020204" pitchFamily="34" charset="0"/>
              </a:rPr>
              <a:t>Requirement of Course Master for session 22231.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E727BFB-C7AD-4E8D-8AC3-D2BD6094CF2B}"/>
              </a:ext>
            </a:extLst>
          </p:cNvPr>
          <p:cNvSpPr txBox="1"/>
          <p:nvPr/>
        </p:nvSpPr>
        <p:spPr>
          <a:xfrm>
            <a:off x="3357655" y="3821744"/>
            <a:ext cx="276498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Tw Cen MT Condensed Extra Bold" panose="020B0803020202020204" pitchFamily="34" charset="0"/>
              </a:rPr>
              <a:t> Ankur Gupta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705645A-51C4-41D7-B6BF-DB92730DD23B}"/>
              </a:ext>
            </a:extLst>
          </p:cNvPr>
          <p:cNvSpPr txBox="1"/>
          <p:nvPr/>
        </p:nvSpPr>
        <p:spPr>
          <a:xfrm>
            <a:off x="6971403" y="3821744"/>
            <a:ext cx="157364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Tw Cen MT Condensed Extra Bold" panose="020B0803020202020204" pitchFamily="34" charset="0"/>
              </a:rPr>
              <a:t>02 Feb 2022 -07 Feb 2022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AF68D79-4848-4018-B722-523C0F9A026D}"/>
              </a:ext>
            </a:extLst>
          </p:cNvPr>
          <p:cNvSpPr txBox="1"/>
          <p:nvPr/>
        </p:nvSpPr>
        <p:spPr>
          <a:xfrm>
            <a:off x="9893441" y="3821744"/>
            <a:ext cx="157364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w Cen MT Condensed Extra Bold" panose="020B0803020202020204" pitchFamily="34" charset="0"/>
              </a:rPr>
              <a:t>Completed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6F30AD08-C966-4A85-8C79-09FA9312196C}"/>
              </a:ext>
            </a:extLst>
          </p:cNvPr>
          <p:cNvSpPr/>
          <p:nvPr/>
        </p:nvSpPr>
        <p:spPr>
          <a:xfrm>
            <a:off x="254438" y="6438900"/>
            <a:ext cx="11683125" cy="18466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5EDB25AD-4D2C-4198-A408-FAA4A9EE64D5}"/>
              </a:ext>
            </a:extLst>
          </p:cNvPr>
          <p:cNvSpPr/>
          <p:nvPr/>
        </p:nvSpPr>
        <p:spPr>
          <a:xfrm>
            <a:off x="9336088" y="6437829"/>
            <a:ext cx="423862" cy="184666"/>
          </a:xfrm>
          <a:prstGeom prst="roundRect">
            <a:avLst>
              <a:gd name="adj" fmla="val 0"/>
            </a:avLst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044963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>
                <a:lumMod val="50000"/>
                <a:lumOff val="50000"/>
              </a:schemeClr>
            </a:gs>
            <a:gs pos="100000">
              <a:schemeClr val="tx1">
                <a:lumMod val="65000"/>
                <a:lumOff val="3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A7F05-DDA1-4988-BE4E-7330E0D2F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 Condensed Extra Bold" panose="020B0803020202020204" pitchFamily="34" charset="0"/>
              </a:rPr>
              <a:t>Recent Minutes of Meeting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E363272-8412-4E46-A640-C3DEE560A991}"/>
              </a:ext>
            </a:extLst>
          </p:cNvPr>
          <p:cNvGrpSpPr/>
          <p:nvPr/>
        </p:nvGrpSpPr>
        <p:grpSpPr>
          <a:xfrm>
            <a:off x="838200" y="1958100"/>
            <a:ext cx="1004175" cy="651750"/>
            <a:chOff x="367425" y="1939050"/>
            <a:chExt cx="1733550" cy="990600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5C433464-8C1A-46FB-8579-F7DFDBC0AD91}"/>
                </a:ext>
              </a:extLst>
            </p:cNvPr>
            <p:cNvSpPr/>
            <p:nvPr/>
          </p:nvSpPr>
          <p:spPr>
            <a:xfrm>
              <a:off x="367425" y="1939050"/>
              <a:ext cx="1733550" cy="990600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4" name="Graphic 3" descr="Classroom with solid fill">
              <a:extLst>
                <a:ext uri="{FF2B5EF4-FFF2-40B4-BE49-F238E27FC236}">
                  <a16:creationId xmlns:a16="http://schemas.microsoft.com/office/drawing/2014/main" id="{52AEB0B1-4CC9-41D6-B1EF-94BC0F44298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38200" y="2038350"/>
              <a:ext cx="792000" cy="792000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D3F08F1D-7F34-496F-BB56-F3AED054DD42}"/>
              </a:ext>
            </a:extLst>
          </p:cNvPr>
          <p:cNvGrpSpPr/>
          <p:nvPr/>
        </p:nvGrpSpPr>
        <p:grpSpPr>
          <a:xfrm>
            <a:off x="4008675" y="1958100"/>
            <a:ext cx="1004175" cy="651750"/>
            <a:chOff x="367425" y="1939050"/>
            <a:chExt cx="1733550" cy="990600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AA3C62C9-EF0A-47E7-AD4E-A6E39C3845A0}"/>
                </a:ext>
              </a:extLst>
            </p:cNvPr>
            <p:cNvSpPr/>
            <p:nvPr/>
          </p:nvSpPr>
          <p:spPr>
            <a:xfrm>
              <a:off x="367425" y="1939050"/>
              <a:ext cx="1733550" cy="990600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9" name="Graphic 8" descr="Group of men with solid fill">
              <a:extLst>
                <a:ext uri="{FF2B5EF4-FFF2-40B4-BE49-F238E27FC236}">
                  <a16:creationId xmlns:a16="http://schemas.microsoft.com/office/drawing/2014/main" id="{84776CAA-B1B8-45E8-943D-3A5CA7E6E36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838200" y="2085703"/>
              <a:ext cx="791999" cy="697293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85EBEC1A-8140-4D6A-A970-833EDDC15F71}"/>
              </a:ext>
            </a:extLst>
          </p:cNvPr>
          <p:cNvGrpSpPr/>
          <p:nvPr/>
        </p:nvGrpSpPr>
        <p:grpSpPr>
          <a:xfrm>
            <a:off x="7179150" y="1958100"/>
            <a:ext cx="1004175" cy="651750"/>
            <a:chOff x="367425" y="1939050"/>
            <a:chExt cx="1733550" cy="990600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C61E232D-E568-4807-873F-511C4C1AFBF6}"/>
                </a:ext>
              </a:extLst>
            </p:cNvPr>
            <p:cNvSpPr/>
            <p:nvPr/>
          </p:nvSpPr>
          <p:spPr>
            <a:xfrm>
              <a:off x="367425" y="1939050"/>
              <a:ext cx="1733550" cy="990600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2" name="Graphic 11" descr="Monthly calendar with solid fill">
              <a:extLst>
                <a:ext uri="{FF2B5EF4-FFF2-40B4-BE49-F238E27FC236}">
                  <a16:creationId xmlns:a16="http://schemas.microsoft.com/office/drawing/2014/main" id="{AA63B63E-3A4A-444B-9E4E-DD4F8C13EF7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838200" y="2085703"/>
              <a:ext cx="791999" cy="697293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68D1821-6FA0-4909-AEFD-50809C88F61A}"/>
              </a:ext>
            </a:extLst>
          </p:cNvPr>
          <p:cNvGrpSpPr/>
          <p:nvPr/>
        </p:nvGrpSpPr>
        <p:grpSpPr>
          <a:xfrm>
            <a:off x="10178175" y="1958100"/>
            <a:ext cx="1004175" cy="651750"/>
            <a:chOff x="367425" y="1939050"/>
            <a:chExt cx="1733550" cy="990600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7E9D7553-CD86-437D-8EF8-E760647C7419}"/>
                </a:ext>
              </a:extLst>
            </p:cNvPr>
            <p:cNvSpPr/>
            <p:nvPr/>
          </p:nvSpPr>
          <p:spPr>
            <a:xfrm>
              <a:off x="367425" y="1939050"/>
              <a:ext cx="1733550" cy="990600"/>
            </a:xfrm>
            <a:prstGeom prst="round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5" name="Graphic 14" descr="Workflow with solid fill">
              <a:extLst>
                <a:ext uri="{FF2B5EF4-FFF2-40B4-BE49-F238E27FC236}">
                  <a16:creationId xmlns:a16="http://schemas.microsoft.com/office/drawing/2014/main" id="{0E86631C-76F4-48FB-BF10-368081EE042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/>
          </p:blipFill>
          <p:spPr>
            <a:xfrm>
              <a:off x="838200" y="2085703"/>
              <a:ext cx="791999" cy="697293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58DCA5B9-C472-4556-8723-E000E80D0499}"/>
              </a:ext>
            </a:extLst>
          </p:cNvPr>
          <p:cNvSpPr txBox="1"/>
          <p:nvPr/>
        </p:nvSpPr>
        <p:spPr>
          <a:xfrm>
            <a:off x="168712" y="2948866"/>
            <a:ext cx="23431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>
                <a:solidFill>
                  <a:srgbClr val="AAD391"/>
                </a:solidFill>
                <a:latin typeface="Tw Cen MT" panose="020B0602020104020603" pitchFamily="34" charset="0"/>
              </a:rPr>
              <a:t>Subject Matter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35D26A7-9FED-448B-BBD3-C9C710352E44}"/>
              </a:ext>
            </a:extLst>
          </p:cNvPr>
          <p:cNvSpPr txBox="1"/>
          <p:nvPr/>
        </p:nvSpPr>
        <p:spPr>
          <a:xfrm>
            <a:off x="3339187" y="2948866"/>
            <a:ext cx="23431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>
                <a:solidFill>
                  <a:srgbClr val="90C4F8"/>
                </a:solidFill>
                <a:latin typeface="Tw Cen MT" panose="020B0602020104020603" pitchFamily="34" charset="0"/>
              </a:rPr>
              <a:t>Allocated to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6D3DBDE-3787-4EC6-BC0F-950C5361893A}"/>
              </a:ext>
            </a:extLst>
          </p:cNvPr>
          <p:cNvSpPr txBox="1"/>
          <p:nvPr/>
        </p:nvSpPr>
        <p:spPr>
          <a:xfrm>
            <a:off x="6609684" y="2764200"/>
            <a:ext cx="21431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>
                <a:solidFill>
                  <a:srgbClr val="C5D3ED"/>
                </a:solidFill>
                <a:latin typeface="Tw Cen MT" panose="020B0602020104020603" pitchFamily="34" charset="0"/>
              </a:rPr>
              <a:t>Start date – </a:t>
            </a:r>
          </a:p>
          <a:p>
            <a:pPr algn="ctr"/>
            <a:r>
              <a:rPr lang="en-IN" sz="2400" dirty="0">
                <a:solidFill>
                  <a:srgbClr val="C5D3ED"/>
                </a:solidFill>
                <a:latin typeface="Tw Cen MT" panose="020B0602020104020603" pitchFamily="34" charset="0"/>
              </a:rPr>
              <a:t>Target date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024DCEC-E2D3-46DF-B613-9A1D15E5D985}"/>
              </a:ext>
            </a:extLst>
          </p:cNvPr>
          <p:cNvSpPr txBox="1"/>
          <p:nvPr/>
        </p:nvSpPr>
        <p:spPr>
          <a:xfrm>
            <a:off x="9508687" y="2948866"/>
            <a:ext cx="23431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>
                <a:solidFill>
                  <a:srgbClr val="BCD9FA"/>
                </a:solidFill>
                <a:latin typeface="Tw Cen MT" panose="020B0602020104020603" pitchFamily="34" charset="0"/>
              </a:rPr>
              <a:t>Status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6B1BA4D-F0A5-4A3D-9E3F-107296CD40C5}"/>
              </a:ext>
            </a:extLst>
          </p:cNvPr>
          <p:cNvSpPr txBox="1"/>
          <p:nvPr/>
        </p:nvSpPr>
        <p:spPr>
          <a:xfrm>
            <a:off x="168712" y="3821744"/>
            <a:ext cx="2764988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Tw Cen MT Condensed Extra Bold" panose="020B0803020202020204" pitchFamily="34" charset="0"/>
              </a:rPr>
              <a:t>Plan an interaction session for school AOCs regarding Academic Operations Dashboard and Dynamic Reports along with Preparation of Presentation and pdf help files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E727BFB-C7AD-4E8D-8AC3-D2BD6094CF2B}"/>
              </a:ext>
            </a:extLst>
          </p:cNvPr>
          <p:cNvSpPr txBox="1"/>
          <p:nvPr/>
        </p:nvSpPr>
        <p:spPr>
          <a:xfrm>
            <a:off x="3357655" y="3821744"/>
            <a:ext cx="276498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Tw Cen MT Condensed Extra Bold" panose="020B0803020202020204" pitchFamily="34" charset="0"/>
              </a:rPr>
              <a:t> Sahil Narang, </a:t>
            </a:r>
            <a:r>
              <a:rPr lang="en-US" sz="2000" dirty="0" err="1">
                <a:solidFill>
                  <a:schemeClr val="bg1"/>
                </a:solidFill>
                <a:latin typeface="Tw Cen MT Condensed Extra Bold" panose="020B0803020202020204" pitchFamily="34" charset="0"/>
              </a:rPr>
              <a:t>Saiyad</a:t>
            </a:r>
            <a:r>
              <a:rPr lang="en-US" sz="2000" dirty="0">
                <a:solidFill>
                  <a:schemeClr val="bg1"/>
                </a:solidFill>
                <a:latin typeface="Tw Cen MT Condensed Extra Bold" panose="020B0803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w Cen MT Condensed Extra Bold" panose="020B0803020202020204" pitchFamily="34" charset="0"/>
              </a:rPr>
              <a:t>Ameen.J</a:t>
            </a:r>
            <a:r>
              <a:rPr lang="en-US" sz="2000" dirty="0">
                <a:solidFill>
                  <a:schemeClr val="bg1"/>
                </a:solidFill>
                <a:latin typeface="Tw Cen MT Condensed Extra Bold" panose="020B0803020202020204" pitchFamily="34" charset="0"/>
              </a:rPr>
              <a:t>, Sandeep Kumar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705645A-51C4-41D7-B6BF-DB92730DD23B}"/>
              </a:ext>
            </a:extLst>
          </p:cNvPr>
          <p:cNvSpPr txBox="1"/>
          <p:nvPr/>
        </p:nvSpPr>
        <p:spPr>
          <a:xfrm>
            <a:off x="6971403" y="3821744"/>
            <a:ext cx="157364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Tw Cen MT Condensed Extra Bold" panose="020B0803020202020204" pitchFamily="34" charset="0"/>
              </a:rPr>
              <a:t>02 Feb 2022 -28 Feb 2022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AF68D79-4848-4018-B722-523C0F9A026D}"/>
              </a:ext>
            </a:extLst>
          </p:cNvPr>
          <p:cNvSpPr txBox="1"/>
          <p:nvPr/>
        </p:nvSpPr>
        <p:spPr>
          <a:xfrm>
            <a:off x="9893441" y="3821744"/>
            <a:ext cx="157364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w Cen MT Condensed Extra Bold" panose="020B0803020202020204" pitchFamily="34" charset="0"/>
              </a:rPr>
              <a:t>Completed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6F30AD08-C966-4A85-8C79-09FA9312196C}"/>
              </a:ext>
            </a:extLst>
          </p:cNvPr>
          <p:cNvSpPr/>
          <p:nvPr/>
        </p:nvSpPr>
        <p:spPr>
          <a:xfrm>
            <a:off x="254438" y="6438900"/>
            <a:ext cx="11683125" cy="18466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6D638D09-D328-4C6F-9C71-405E17F98342}"/>
              </a:ext>
            </a:extLst>
          </p:cNvPr>
          <p:cNvSpPr/>
          <p:nvPr/>
        </p:nvSpPr>
        <p:spPr>
          <a:xfrm>
            <a:off x="10228263" y="6437829"/>
            <a:ext cx="423862" cy="184666"/>
          </a:xfrm>
          <a:prstGeom prst="roundRect">
            <a:avLst>
              <a:gd name="adj" fmla="val 0"/>
            </a:avLst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400414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6DB0663A-2131-4666-ADBA-58AFF522B340}"/>
              </a:ext>
            </a:extLst>
          </p:cNvPr>
          <p:cNvSpPr/>
          <p:nvPr/>
        </p:nvSpPr>
        <p:spPr>
          <a:xfrm>
            <a:off x="2127107" y="3302456"/>
            <a:ext cx="2379518" cy="242108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E06E38D-4F60-4B0C-81BC-E3F8FE5E0826}"/>
              </a:ext>
            </a:extLst>
          </p:cNvPr>
          <p:cNvSpPr txBox="1"/>
          <p:nvPr/>
        </p:nvSpPr>
        <p:spPr>
          <a:xfrm>
            <a:off x="2182592" y="4082356"/>
            <a:ext cx="2268548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w Cen MT" panose="020B0602020104020603" pitchFamily="34" charset="0"/>
              </a:rPr>
              <a:t>Verification of Student Registration for session 21222 from Academic Dashboard and Database.</a:t>
            </a:r>
          </a:p>
        </p:txBody>
      </p:sp>
      <p:sp>
        <p:nvSpPr>
          <p:cNvPr id="2" name="Rectangle: Top Corners Rounded 1">
            <a:extLst>
              <a:ext uri="{FF2B5EF4-FFF2-40B4-BE49-F238E27FC236}">
                <a16:creationId xmlns:a16="http://schemas.microsoft.com/office/drawing/2014/main" id="{E9282C0F-4479-4919-88F8-3D19C9AFCF61}"/>
              </a:ext>
            </a:extLst>
          </p:cNvPr>
          <p:cNvSpPr/>
          <p:nvPr/>
        </p:nvSpPr>
        <p:spPr>
          <a:xfrm>
            <a:off x="1982689" y="2618508"/>
            <a:ext cx="2668354" cy="68394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3" name="Rectangle: Top Corners Rounded 2">
            <a:extLst>
              <a:ext uri="{FF2B5EF4-FFF2-40B4-BE49-F238E27FC236}">
                <a16:creationId xmlns:a16="http://schemas.microsoft.com/office/drawing/2014/main" id="{DB787F02-1216-4710-B374-048DD7E8FC20}"/>
              </a:ext>
            </a:extLst>
          </p:cNvPr>
          <p:cNvSpPr/>
          <p:nvPr/>
        </p:nvSpPr>
        <p:spPr>
          <a:xfrm flipV="1">
            <a:off x="1982689" y="5723539"/>
            <a:ext cx="2668354" cy="68394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A0CA06A-C94F-4A84-9067-0ADB80BF7365}"/>
              </a:ext>
            </a:extLst>
          </p:cNvPr>
          <p:cNvSpPr/>
          <p:nvPr/>
        </p:nvSpPr>
        <p:spPr>
          <a:xfrm>
            <a:off x="2907462" y="1926694"/>
            <a:ext cx="818809" cy="818809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+mn-ea"/>
                <a:cs typeface="+mn-cs"/>
              </a:rPr>
              <a:t>1</a:t>
            </a:r>
          </a:p>
        </p:txBody>
      </p:sp>
      <p:sp>
        <p:nvSpPr>
          <p:cNvPr id="27" name="Rectangle: Top Corners Rounded 26">
            <a:extLst>
              <a:ext uri="{FF2B5EF4-FFF2-40B4-BE49-F238E27FC236}">
                <a16:creationId xmlns:a16="http://schemas.microsoft.com/office/drawing/2014/main" id="{2879DF41-14D8-4619-8C47-9893FBB2BBFB}"/>
              </a:ext>
            </a:extLst>
          </p:cNvPr>
          <p:cNvSpPr/>
          <p:nvPr/>
        </p:nvSpPr>
        <p:spPr>
          <a:xfrm>
            <a:off x="4805172" y="7000009"/>
            <a:ext cx="2668354" cy="68394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28" name="Rectangle: Top Corners Rounded 27">
            <a:extLst>
              <a:ext uri="{FF2B5EF4-FFF2-40B4-BE49-F238E27FC236}">
                <a16:creationId xmlns:a16="http://schemas.microsoft.com/office/drawing/2014/main" id="{3AE8B972-CDDF-446B-A408-D9274556A588}"/>
              </a:ext>
            </a:extLst>
          </p:cNvPr>
          <p:cNvSpPr/>
          <p:nvPr/>
        </p:nvSpPr>
        <p:spPr>
          <a:xfrm flipV="1">
            <a:off x="4805172" y="7683957"/>
            <a:ext cx="2668354" cy="68394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FD1F420A-EC21-4A71-A8AA-52E879CC0392}"/>
              </a:ext>
            </a:extLst>
          </p:cNvPr>
          <p:cNvSpPr/>
          <p:nvPr/>
        </p:nvSpPr>
        <p:spPr>
          <a:xfrm>
            <a:off x="5729944" y="7274552"/>
            <a:ext cx="818809" cy="818809"/>
          </a:xfrm>
          <a:prstGeom prst="ellipse">
            <a:avLst/>
          </a:prstGeom>
          <a:solidFill>
            <a:srgbClr val="FFC00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+mn-ea"/>
                <a:cs typeface="+mn-cs"/>
              </a:rPr>
              <a:t>2</a:t>
            </a:r>
          </a:p>
        </p:txBody>
      </p:sp>
      <p:sp>
        <p:nvSpPr>
          <p:cNvPr id="30" name="Rectangle: Top Corners Rounded 29">
            <a:extLst>
              <a:ext uri="{FF2B5EF4-FFF2-40B4-BE49-F238E27FC236}">
                <a16:creationId xmlns:a16="http://schemas.microsoft.com/office/drawing/2014/main" id="{C9EB5C3A-00E1-4E0B-BF57-8A56A1B76F73}"/>
              </a:ext>
            </a:extLst>
          </p:cNvPr>
          <p:cNvSpPr/>
          <p:nvPr/>
        </p:nvSpPr>
        <p:spPr>
          <a:xfrm>
            <a:off x="7540958" y="7000009"/>
            <a:ext cx="2668354" cy="68394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31" name="Rectangle: Top Corners Rounded 30">
            <a:extLst>
              <a:ext uri="{FF2B5EF4-FFF2-40B4-BE49-F238E27FC236}">
                <a16:creationId xmlns:a16="http://schemas.microsoft.com/office/drawing/2014/main" id="{6DC20D3E-AA34-4F84-A977-67073C48F700}"/>
              </a:ext>
            </a:extLst>
          </p:cNvPr>
          <p:cNvSpPr/>
          <p:nvPr/>
        </p:nvSpPr>
        <p:spPr>
          <a:xfrm flipV="1">
            <a:off x="7540958" y="7683957"/>
            <a:ext cx="2668354" cy="68394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FB92EC7-30D9-4CDE-AE27-A011210AF52C}"/>
              </a:ext>
            </a:extLst>
          </p:cNvPr>
          <p:cNvSpPr/>
          <p:nvPr/>
        </p:nvSpPr>
        <p:spPr>
          <a:xfrm>
            <a:off x="8465730" y="7274552"/>
            <a:ext cx="818809" cy="818809"/>
          </a:xfrm>
          <a:prstGeom prst="ellipse">
            <a:avLst/>
          </a:prstGeom>
          <a:solidFill>
            <a:srgbClr val="FFC00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+mn-ea"/>
                <a:cs typeface="+mn-cs"/>
              </a:rPr>
              <a:t>3</a:t>
            </a:r>
          </a:p>
        </p:txBody>
      </p:sp>
      <p:sp>
        <p:nvSpPr>
          <p:cNvPr id="20" name="Title 14">
            <a:extLst>
              <a:ext uri="{FF2B5EF4-FFF2-40B4-BE49-F238E27FC236}">
                <a16:creationId xmlns:a16="http://schemas.microsoft.com/office/drawing/2014/main" id="{29453E28-F912-494E-970A-E200C4CC8F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Activities Calendar : February,2022</a:t>
            </a:r>
            <a:br>
              <a:rPr lang="en-US" dirty="0"/>
            </a:br>
            <a:r>
              <a:rPr lang="en-US" dirty="0">
                <a:solidFill>
                  <a:srgbClr val="C00000"/>
                </a:solidFill>
              </a:rPr>
              <a:t>Activity Type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5325B5E-0099-4370-B0D3-11974F24DB55}"/>
              </a:ext>
            </a:extLst>
          </p:cNvPr>
          <p:cNvSpPr txBox="1"/>
          <p:nvPr/>
        </p:nvSpPr>
        <p:spPr>
          <a:xfrm>
            <a:off x="2350001" y="5796464"/>
            <a:ext cx="19337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>
                <a:solidFill>
                  <a:schemeClr val="bg1"/>
                </a:solidFill>
                <a:latin typeface="Tw Cen MT Condensed Extra Bold" panose="020B0803020202020204" pitchFamily="34" charset="0"/>
              </a:rPr>
              <a:t>Regular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04E8090-0205-4412-920F-CEC5313FE40B}"/>
              </a:ext>
            </a:extLst>
          </p:cNvPr>
          <p:cNvSpPr txBox="1"/>
          <p:nvPr/>
        </p:nvSpPr>
        <p:spPr>
          <a:xfrm>
            <a:off x="5172484" y="8367904"/>
            <a:ext cx="19337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>
                <a:latin typeface="Tw Cen MT Condensed Extra Bold" panose="020B0803020202020204" pitchFamily="34" charset="0"/>
              </a:rPr>
              <a:t>New Initiative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F6FD90E-B006-4AFF-8212-B41B9CDE8D87}"/>
              </a:ext>
            </a:extLst>
          </p:cNvPr>
          <p:cNvSpPr txBox="1"/>
          <p:nvPr/>
        </p:nvSpPr>
        <p:spPr>
          <a:xfrm>
            <a:off x="7908270" y="8367904"/>
            <a:ext cx="19337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>
                <a:latin typeface="Tw Cen MT Condensed Extra Bold" panose="020B0803020202020204" pitchFamily="34" charset="0"/>
              </a:rPr>
              <a:t>Additional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5BFD954-6827-46BF-9144-9A4722AC2E6F}"/>
              </a:ext>
            </a:extLst>
          </p:cNvPr>
          <p:cNvSpPr txBox="1"/>
          <p:nvPr/>
        </p:nvSpPr>
        <p:spPr>
          <a:xfrm>
            <a:off x="2182592" y="3468969"/>
            <a:ext cx="22685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 pitchFamily="34" charset="0"/>
              </a:rPr>
              <a:t>Activity Name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00486A0-D1C1-4281-BD12-00CE39E98297}"/>
              </a:ext>
            </a:extLst>
          </p:cNvPr>
          <p:cNvSpPr/>
          <p:nvPr/>
        </p:nvSpPr>
        <p:spPr bwMode="auto">
          <a:xfrm>
            <a:off x="4978399" y="3165616"/>
            <a:ext cx="6066971" cy="283555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en-IN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9A3AEEE-79BD-4135-B441-71372E15B117}"/>
              </a:ext>
            </a:extLst>
          </p:cNvPr>
          <p:cNvSpPr/>
          <p:nvPr/>
        </p:nvSpPr>
        <p:spPr bwMode="auto">
          <a:xfrm>
            <a:off x="5228499" y="4061078"/>
            <a:ext cx="2950301" cy="1044625"/>
          </a:xfrm>
          <a:prstGeom prst="roundRect">
            <a:avLst/>
          </a:prstGeom>
          <a:solidFill>
            <a:srgbClr val="404040"/>
          </a:soli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3200" dirty="0">
                <a:solidFill>
                  <a:schemeClr val="bg1"/>
                </a:solidFill>
                <a:latin typeface="Tw Cen MT" panose="020B0602020104020603" pitchFamily="34" charset="0"/>
              </a:rPr>
              <a:t>Status /Remarks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269672CF-8277-41D8-8D19-8840D3B131AB}"/>
              </a:ext>
            </a:extLst>
          </p:cNvPr>
          <p:cNvSpPr/>
          <p:nvPr/>
        </p:nvSpPr>
        <p:spPr bwMode="auto">
          <a:xfrm>
            <a:off x="5228499" y="4061077"/>
            <a:ext cx="2950301" cy="104462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3200" dirty="0">
                <a:solidFill>
                  <a:schemeClr val="accent3">
                    <a:lumMod val="50000"/>
                  </a:schemeClr>
                </a:solidFill>
                <a:latin typeface="Tw Cen MT Condensed Extra Bold" panose="020B0803020202020204" pitchFamily="34" charset="0"/>
              </a:rPr>
              <a:t>Completed ☑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0A597FC-CD8E-401A-B3B3-88AAEAFFD749}"/>
              </a:ext>
            </a:extLst>
          </p:cNvPr>
          <p:cNvSpPr/>
          <p:nvPr/>
        </p:nvSpPr>
        <p:spPr bwMode="auto">
          <a:xfrm>
            <a:off x="493486" y="899886"/>
            <a:ext cx="2902857" cy="60791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en-IN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CF692E8-923F-4062-96C6-B4EA94ADD162}"/>
              </a:ext>
            </a:extLst>
          </p:cNvPr>
          <p:cNvSpPr/>
          <p:nvPr/>
        </p:nvSpPr>
        <p:spPr bwMode="auto">
          <a:xfrm>
            <a:off x="8465730" y="3165616"/>
            <a:ext cx="2579640" cy="521063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400" dirty="0">
                <a:latin typeface="Tw Cen MT Condensed Extra Bold" panose="020B0803020202020204" pitchFamily="34" charset="0"/>
              </a:rPr>
              <a:t>Link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94BE6BE-60B7-4EC8-994F-18842904C46E}"/>
              </a:ext>
            </a:extLst>
          </p:cNvPr>
          <p:cNvSpPr/>
          <p:nvPr/>
        </p:nvSpPr>
        <p:spPr bwMode="auto">
          <a:xfrm>
            <a:off x="8465730" y="3686679"/>
            <a:ext cx="2579640" cy="231448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en-IN"/>
          </a:p>
        </p:txBody>
      </p:sp>
      <p:pic>
        <p:nvPicPr>
          <p:cNvPr id="16" name="Graphic 15" descr="Table with solid fill">
            <a:hlinkClick r:id="rId3"/>
            <a:extLst>
              <a:ext uri="{FF2B5EF4-FFF2-40B4-BE49-F238E27FC236}">
                <a16:creationId xmlns:a16="http://schemas.microsoft.com/office/drawing/2014/main" id="{8D58347E-5668-4216-88B6-A171F58014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94935" y="3913427"/>
            <a:ext cx="1521230" cy="1521230"/>
          </a:xfrm>
          <a:prstGeom prst="rect">
            <a:avLst/>
          </a:prstGeom>
        </p:spPr>
      </p:pic>
      <p:pic>
        <p:nvPicPr>
          <p:cNvPr id="6" name="Graphic 5" descr="Right pointing backhand index with solid fill">
            <a:extLst>
              <a:ext uri="{FF2B5EF4-FFF2-40B4-BE49-F238E27FC236}">
                <a16:creationId xmlns:a16="http://schemas.microsoft.com/office/drawing/2014/main" id="{61D355D1-9DA3-4D56-8110-29A05947914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4396696">
            <a:off x="9719002" y="4851162"/>
            <a:ext cx="580811" cy="580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5906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25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25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36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>
                <a:lumMod val="50000"/>
                <a:lumOff val="50000"/>
              </a:schemeClr>
            </a:gs>
            <a:gs pos="100000">
              <a:schemeClr val="tx1">
                <a:lumMod val="65000"/>
                <a:lumOff val="3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A7F05-DDA1-4988-BE4E-7330E0D2F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 Condensed Extra Bold" panose="020B0803020202020204" pitchFamily="34" charset="0"/>
              </a:rPr>
              <a:t>Recent Minutes of Meeting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E363272-8412-4E46-A640-C3DEE560A991}"/>
              </a:ext>
            </a:extLst>
          </p:cNvPr>
          <p:cNvGrpSpPr/>
          <p:nvPr/>
        </p:nvGrpSpPr>
        <p:grpSpPr>
          <a:xfrm>
            <a:off x="838200" y="1958100"/>
            <a:ext cx="1004175" cy="651750"/>
            <a:chOff x="367425" y="1939050"/>
            <a:chExt cx="1733550" cy="990600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5C433464-8C1A-46FB-8579-F7DFDBC0AD91}"/>
                </a:ext>
              </a:extLst>
            </p:cNvPr>
            <p:cNvSpPr/>
            <p:nvPr/>
          </p:nvSpPr>
          <p:spPr>
            <a:xfrm>
              <a:off x="367425" y="1939050"/>
              <a:ext cx="1733550" cy="990600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4" name="Graphic 3" descr="Classroom with solid fill">
              <a:extLst>
                <a:ext uri="{FF2B5EF4-FFF2-40B4-BE49-F238E27FC236}">
                  <a16:creationId xmlns:a16="http://schemas.microsoft.com/office/drawing/2014/main" id="{52AEB0B1-4CC9-41D6-B1EF-94BC0F44298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38200" y="2038350"/>
              <a:ext cx="792000" cy="792000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D3F08F1D-7F34-496F-BB56-F3AED054DD42}"/>
              </a:ext>
            </a:extLst>
          </p:cNvPr>
          <p:cNvGrpSpPr/>
          <p:nvPr/>
        </p:nvGrpSpPr>
        <p:grpSpPr>
          <a:xfrm>
            <a:off x="4008675" y="1958100"/>
            <a:ext cx="1004175" cy="651750"/>
            <a:chOff x="367425" y="1939050"/>
            <a:chExt cx="1733550" cy="990600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AA3C62C9-EF0A-47E7-AD4E-A6E39C3845A0}"/>
                </a:ext>
              </a:extLst>
            </p:cNvPr>
            <p:cNvSpPr/>
            <p:nvPr/>
          </p:nvSpPr>
          <p:spPr>
            <a:xfrm>
              <a:off x="367425" y="1939050"/>
              <a:ext cx="1733550" cy="990600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9" name="Graphic 8" descr="Group of men with solid fill">
              <a:extLst>
                <a:ext uri="{FF2B5EF4-FFF2-40B4-BE49-F238E27FC236}">
                  <a16:creationId xmlns:a16="http://schemas.microsoft.com/office/drawing/2014/main" id="{84776CAA-B1B8-45E8-943D-3A5CA7E6E36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838200" y="2085703"/>
              <a:ext cx="791999" cy="697293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85EBEC1A-8140-4D6A-A970-833EDDC15F71}"/>
              </a:ext>
            </a:extLst>
          </p:cNvPr>
          <p:cNvGrpSpPr/>
          <p:nvPr/>
        </p:nvGrpSpPr>
        <p:grpSpPr>
          <a:xfrm>
            <a:off x="7179150" y="1958100"/>
            <a:ext cx="1004175" cy="651750"/>
            <a:chOff x="367425" y="1939050"/>
            <a:chExt cx="1733550" cy="990600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C61E232D-E568-4807-873F-511C4C1AFBF6}"/>
                </a:ext>
              </a:extLst>
            </p:cNvPr>
            <p:cNvSpPr/>
            <p:nvPr/>
          </p:nvSpPr>
          <p:spPr>
            <a:xfrm>
              <a:off x="367425" y="1939050"/>
              <a:ext cx="1733550" cy="990600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2" name="Graphic 11" descr="Monthly calendar with solid fill">
              <a:extLst>
                <a:ext uri="{FF2B5EF4-FFF2-40B4-BE49-F238E27FC236}">
                  <a16:creationId xmlns:a16="http://schemas.microsoft.com/office/drawing/2014/main" id="{AA63B63E-3A4A-444B-9E4E-DD4F8C13EF7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838200" y="2085703"/>
              <a:ext cx="791999" cy="697293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68D1821-6FA0-4909-AEFD-50809C88F61A}"/>
              </a:ext>
            </a:extLst>
          </p:cNvPr>
          <p:cNvGrpSpPr/>
          <p:nvPr/>
        </p:nvGrpSpPr>
        <p:grpSpPr>
          <a:xfrm>
            <a:off x="10178175" y="1958100"/>
            <a:ext cx="1004175" cy="651750"/>
            <a:chOff x="367425" y="1939050"/>
            <a:chExt cx="1733550" cy="990600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7E9D7553-CD86-437D-8EF8-E760647C7419}"/>
                </a:ext>
              </a:extLst>
            </p:cNvPr>
            <p:cNvSpPr/>
            <p:nvPr/>
          </p:nvSpPr>
          <p:spPr>
            <a:xfrm>
              <a:off x="367425" y="1939050"/>
              <a:ext cx="1733550" cy="990600"/>
            </a:xfrm>
            <a:prstGeom prst="round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5" name="Graphic 14" descr="Workflow with solid fill">
              <a:extLst>
                <a:ext uri="{FF2B5EF4-FFF2-40B4-BE49-F238E27FC236}">
                  <a16:creationId xmlns:a16="http://schemas.microsoft.com/office/drawing/2014/main" id="{0E86631C-76F4-48FB-BF10-368081EE042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/>
          </p:blipFill>
          <p:spPr>
            <a:xfrm>
              <a:off x="838200" y="2085703"/>
              <a:ext cx="791999" cy="697293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58DCA5B9-C472-4556-8723-E000E80D0499}"/>
              </a:ext>
            </a:extLst>
          </p:cNvPr>
          <p:cNvSpPr txBox="1"/>
          <p:nvPr/>
        </p:nvSpPr>
        <p:spPr>
          <a:xfrm>
            <a:off x="168712" y="2948866"/>
            <a:ext cx="23431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>
                <a:solidFill>
                  <a:srgbClr val="AAD391"/>
                </a:solidFill>
                <a:latin typeface="Tw Cen MT" panose="020B0602020104020603" pitchFamily="34" charset="0"/>
              </a:rPr>
              <a:t>Subject Matter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35D26A7-9FED-448B-BBD3-C9C710352E44}"/>
              </a:ext>
            </a:extLst>
          </p:cNvPr>
          <p:cNvSpPr txBox="1"/>
          <p:nvPr/>
        </p:nvSpPr>
        <p:spPr>
          <a:xfrm>
            <a:off x="3339187" y="2948866"/>
            <a:ext cx="23431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>
                <a:solidFill>
                  <a:srgbClr val="B7D9FB"/>
                </a:solidFill>
                <a:latin typeface="Tw Cen MT" panose="020B0602020104020603" pitchFamily="34" charset="0"/>
              </a:rPr>
              <a:t>Allocated to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6D3DBDE-3787-4EC6-BC0F-950C5361893A}"/>
              </a:ext>
            </a:extLst>
          </p:cNvPr>
          <p:cNvSpPr txBox="1"/>
          <p:nvPr/>
        </p:nvSpPr>
        <p:spPr>
          <a:xfrm>
            <a:off x="6609684" y="2764200"/>
            <a:ext cx="21431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>
                <a:solidFill>
                  <a:srgbClr val="C5D3ED"/>
                </a:solidFill>
                <a:latin typeface="Tw Cen MT" panose="020B0602020104020603" pitchFamily="34" charset="0"/>
              </a:rPr>
              <a:t>Start date – </a:t>
            </a:r>
          </a:p>
          <a:p>
            <a:pPr algn="ctr"/>
            <a:r>
              <a:rPr lang="en-IN" sz="2400" dirty="0">
                <a:solidFill>
                  <a:srgbClr val="C5D3ED"/>
                </a:solidFill>
                <a:latin typeface="Tw Cen MT" panose="020B0602020104020603" pitchFamily="34" charset="0"/>
              </a:rPr>
              <a:t>Target date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024DCEC-E2D3-46DF-B613-9A1D15E5D985}"/>
              </a:ext>
            </a:extLst>
          </p:cNvPr>
          <p:cNvSpPr txBox="1"/>
          <p:nvPr/>
        </p:nvSpPr>
        <p:spPr>
          <a:xfrm>
            <a:off x="9508687" y="2948866"/>
            <a:ext cx="23431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>
                <a:solidFill>
                  <a:srgbClr val="BCD9FA"/>
                </a:solidFill>
                <a:latin typeface="Tw Cen MT" panose="020B0602020104020603" pitchFamily="34" charset="0"/>
              </a:rPr>
              <a:t>Status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6B1BA4D-F0A5-4A3D-9E3F-107296CD40C5}"/>
              </a:ext>
            </a:extLst>
          </p:cNvPr>
          <p:cNvSpPr txBox="1"/>
          <p:nvPr/>
        </p:nvSpPr>
        <p:spPr>
          <a:xfrm>
            <a:off x="168712" y="3821744"/>
            <a:ext cx="2764988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Tw Cen MT Condensed Extra Bold" panose="020B0803020202020204" pitchFamily="34" charset="0"/>
              </a:rPr>
              <a:t>Plan on development of interface for the COP, Term off, Not Active to Active and Other Student Cases reported by AAC cell to Academic Operations.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E727BFB-C7AD-4E8D-8AC3-D2BD6094CF2B}"/>
              </a:ext>
            </a:extLst>
          </p:cNvPr>
          <p:cNvSpPr txBox="1"/>
          <p:nvPr/>
        </p:nvSpPr>
        <p:spPr>
          <a:xfrm>
            <a:off x="3357655" y="3821744"/>
            <a:ext cx="276498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Tw Cen MT Condensed Extra Bold" panose="020B0803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w Cen MT Condensed Extra Bold" panose="020B0803020202020204" pitchFamily="34" charset="0"/>
              </a:rPr>
              <a:t>Sumit</a:t>
            </a:r>
            <a:r>
              <a:rPr lang="en-US" sz="2000" dirty="0">
                <a:solidFill>
                  <a:schemeClr val="bg1"/>
                </a:solidFill>
                <a:latin typeface="Tw Cen MT Condensed Extra Bold" panose="020B0803020202020204" pitchFamily="34" charset="0"/>
              </a:rPr>
              <a:t> Gupta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705645A-51C4-41D7-B6BF-DB92730DD23B}"/>
              </a:ext>
            </a:extLst>
          </p:cNvPr>
          <p:cNvSpPr txBox="1"/>
          <p:nvPr/>
        </p:nvSpPr>
        <p:spPr>
          <a:xfrm>
            <a:off x="6971403" y="3821744"/>
            <a:ext cx="157364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Tw Cen MT Condensed Extra Bold" panose="020B0803020202020204" pitchFamily="34" charset="0"/>
              </a:rPr>
              <a:t>02 Feb 2022 -28 Feb 2022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AF68D79-4848-4018-B722-523C0F9A026D}"/>
              </a:ext>
            </a:extLst>
          </p:cNvPr>
          <p:cNvSpPr txBox="1"/>
          <p:nvPr/>
        </p:nvSpPr>
        <p:spPr>
          <a:xfrm>
            <a:off x="9893441" y="3821744"/>
            <a:ext cx="157364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w Cen MT Condensed Extra Bold" panose="020B0803020202020204" pitchFamily="34" charset="0"/>
              </a:rPr>
              <a:t> Ongoing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6F30AD08-C966-4A85-8C79-09FA9312196C}"/>
              </a:ext>
            </a:extLst>
          </p:cNvPr>
          <p:cNvSpPr/>
          <p:nvPr/>
        </p:nvSpPr>
        <p:spPr>
          <a:xfrm>
            <a:off x="254438" y="6438900"/>
            <a:ext cx="11683125" cy="18466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44CC457A-1388-4C01-9108-1D9A10C71A1A}"/>
              </a:ext>
            </a:extLst>
          </p:cNvPr>
          <p:cNvSpPr/>
          <p:nvPr/>
        </p:nvSpPr>
        <p:spPr>
          <a:xfrm>
            <a:off x="11120432" y="6437829"/>
            <a:ext cx="423862" cy="184666"/>
          </a:xfrm>
          <a:prstGeom prst="roundRect">
            <a:avLst>
              <a:gd name="adj" fmla="val 0"/>
            </a:avLst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940716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47811A-A8AE-42CF-9F5A-145C9B282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5323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IN" sz="4000" dirty="0">
                <a:latin typeface="Tw Cen MT Condensed Extra Bold" panose="020B0803020202020204" pitchFamily="34" charset="0"/>
              </a:rPr>
              <a:t>Outcome Planner Progress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6A09EE-4350-48AF-8179-06F5CC286E0A}"/>
              </a:ext>
            </a:extLst>
          </p:cNvPr>
          <p:cNvSpPr/>
          <p:nvPr/>
        </p:nvSpPr>
        <p:spPr>
          <a:xfrm>
            <a:off x="1154243" y="1244184"/>
            <a:ext cx="9893508" cy="524655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8A2147C-AA09-407A-B40C-BDB6B86539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8307" y="1397262"/>
            <a:ext cx="9295386" cy="490331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88A840B-9805-4B89-B000-7DB0DD1386B6}"/>
              </a:ext>
            </a:extLst>
          </p:cNvPr>
          <p:cNvSpPr txBox="1"/>
          <p:nvPr/>
        </p:nvSpPr>
        <p:spPr>
          <a:xfrm>
            <a:off x="7080353" y="5472330"/>
            <a:ext cx="39574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Reason for less than 60%: One Planner point is yet to be deleted for which request has been sent already</a:t>
            </a: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7" name="Slide Zoom 6">
                <a:extLst>
                  <a:ext uri="{FF2B5EF4-FFF2-40B4-BE49-F238E27FC236}">
                    <a16:creationId xmlns:a16="http://schemas.microsoft.com/office/drawing/2014/main" id="{7584EAB4-8CAE-4520-8939-7E5924CAEA7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79744237"/>
                  </p:ext>
                </p:extLst>
              </p:nvPr>
            </p:nvGraphicFramePr>
            <p:xfrm>
              <a:off x="8351406" y="5440725"/>
              <a:ext cx="1121233" cy="986540"/>
            </p:xfrm>
            <a:graphic>
              <a:graphicData uri="http://schemas.microsoft.com/office/powerpoint/2016/slidezoom">
                <pslz:sldZm>
                  <pslz:sldZmObj sldId="542" cId="3909292140">
                    <pslz:zmPr id="{DC3BF9A9-5128-4FA4-80AB-9C403F5967A5}" returnToParent="0" imageType="cover" transitionDur="750">
                      <p166:blipFill xmlns:p166="http://schemas.microsoft.com/office/powerpoint/2016/6/main"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121233" cy="98654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7" name="Slide Zoom 6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7584EAB4-8CAE-4520-8939-7E5924CAEA7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51406" y="5440725"/>
                <a:ext cx="1121233" cy="98654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2747817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F6A09EE-4350-48AF-8179-06F5CC286E0A}"/>
              </a:ext>
            </a:extLst>
          </p:cNvPr>
          <p:cNvSpPr/>
          <p:nvPr/>
        </p:nvSpPr>
        <p:spPr>
          <a:xfrm>
            <a:off x="617096" y="414800"/>
            <a:ext cx="10957809" cy="602840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D62FC6A-57F7-4726-B5CE-8ABD97C7D8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462" y="513713"/>
            <a:ext cx="10553076" cy="583057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713A940-8107-4517-8147-B9DA2DD008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4252" t="23583" r="21827" b="50000"/>
          <a:stretch/>
        </p:blipFill>
        <p:spPr>
          <a:xfrm>
            <a:off x="7600012" y="1888761"/>
            <a:ext cx="1469037" cy="1540239"/>
          </a:xfrm>
          <a:prstGeom prst="rect">
            <a:avLst/>
          </a:prstGeom>
        </p:spPr>
      </p:pic>
      <p:sp>
        <p:nvSpPr>
          <p:cNvPr id="10" name="Half Frame 9">
            <a:extLst>
              <a:ext uri="{FF2B5EF4-FFF2-40B4-BE49-F238E27FC236}">
                <a16:creationId xmlns:a16="http://schemas.microsoft.com/office/drawing/2014/main" id="{09371D1F-620E-4159-A4C3-88B5AA91D8DC}"/>
              </a:ext>
            </a:extLst>
          </p:cNvPr>
          <p:cNvSpPr/>
          <p:nvPr/>
        </p:nvSpPr>
        <p:spPr>
          <a:xfrm flipH="1" flipV="1">
            <a:off x="8435715" y="1998178"/>
            <a:ext cx="734518" cy="1480279"/>
          </a:xfrm>
          <a:prstGeom prst="halfFrame">
            <a:avLst>
              <a:gd name="adj1" fmla="val 10884"/>
              <a:gd name="adj2" fmla="val 1088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9292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9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AFB2E-9C63-464D-AC50-EBA636FC9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177" y="2429264"/>
            <a:ext cx="10515600" cy="2592442"/>
          </a:xfrm>
        </p:spPr>
        <p:txBody>
          <a:bodyPr/>
          <a:lstStyle/>
          <a:p>
            <a:r>
              <a:rPr lang="en-IN" sz="4000" dirty="0">
                <a:latin typeface="Tw Cen MT Condensed Extra Bold" panose="020B0803020202020204" pitchFamily="34" charset="0"/>
              </a:rPr>
              <a:t>Issues of discussion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0D6799F-339A-4A7E-8D67-8507A2AF84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7177" y="5308988"/>
            <a:ext cx="10515600" cy="1500187"/>
          </a:xfrm>
        </p:spPr>
        <p:txBody>
          <a:bodyPr/>
          <a:lstStyle/>
          <a:p>
            <a:r>
              <a:rPr lang="en-IN" dirty="0"/>
              <a:t>Academic operations Initiatives </a:t>
            </a:r>
          </a:p>
          <a:p>
            <a:endParaRPr lang="en-IN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7D482D9-321A-437F-83E1-43BEFD30A828}"/>
              </a:ext>
            </a:extLst>
          </p:cNvPr>
          <p:cNvCxnSpPr/>
          <p:nvPr/>
        </p:nvCxnSpPr>
        <p:spPr>
          <a:xfrm>
            <a:off x="337177" y="5171607"/>
            <a:ext cx="10515600" cy="0"/>
          </a:xfrm>
          <a:prstGeom prst="line">
            <a:avLst/>
          </a:prstGeom>
          <a:ln w="15875">
            <a:solidFill>
              <a:schemeClr val="accent1">
                <a:alpha val="4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C5C41A41-E06B-4029-A176-D25204565369}"/>
              </a:ext>
            </a:extLst>
          </p:cNvPr>
          <p:cNvSpPr/>
          <p:nvPr/>
        </p:nvSpPr>
        <p:spPr>
          <a:xfrm>
            <a:off x="337177" y="5128261"/>
            <a:ext cx="4021463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B217C53-862C-4835-83E5-1F3188918E71}"/>
              </a:ext>
            </a:extLst>
          </p:cNvPr>
          <p:cNvGrpSpPr/>
          <p:nvPr/>
        </p:nvGrpSpPr>
        <p:grpSpPr>
          <a:xfrm>
            <a:off x="4912038" y="244052"/>
            <a:ext cx="5940739" cy="2427445"/>
            <a:chOff x="4912038" y="244052"/>
            <a:chExt cx="5940739" cy="2427445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95E9B58-86E0-4DB4-9D46-A82AF01AA816}"/>
                </a:ext>
              </a:extLst>
            </p:cNvPr>
            <p:cNvSpPr/>
            <p:nvPr/>
          </p:nvSpPr>
          <p:spPr>
            <a:xfrm>
              <a:off x="6124574" y="244052"/>
              <a:ext cx="4728203" cy="231173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3A799C9F-A275-479B-8A23-C5E04BD550A9}"/>
                </a:ext>
              </a:extLst>
            </p:cNvPr>
            <p:cNvSpPr/>
            <p:nvPr/>
          </p:nvSpPr>
          <p:spPr>
            <a:xfrm rot="2700000">
              <a:off x="5256255" y="520378"/>
              <a:ext cx="1800000" cy="180000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5" name="Picture 14" descr="Icon&#10;&#10;Description automatically generated">
              <a:extLst>
                <a:ext uri="{FF2B5EF4-FFF2-40B4-BE49-F238E27FC236}">
                  <a16:creationId xmlns:a16="http://schemas.microsoft.com/office/drawing/2014/main" id="{23986611-9290-41A6-884F-ECAF127F867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12038" y="246424"/>
              <a:ext cx="2425073" cy="2425073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75F7120-27D0-4671-8A6D-91F700070C79}"/>
                </a:ext>
              </a:extLst>
            </p:cNvPr>
            <p:cNvSpPr txBox="1"/>
            <p:nvPr/>
          </p:nvSpPr>
          <p:spPr>
            <a:xfrm>
              <a:off x="7379740" y="302966"/>
              <a:ext cx="3293515" cy="224676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/>
              <a:r>
                <a:rPr lang="en-US" sz="2000" dirty="0">
                  <a:latin typeface="Tw Cen MT" panose="020B0602020104020603" pitchFamily="34" charset="0"/>
                </a:rPr>
                <a:t>We have been working to automate the recurring tasks for which we are looking at new interfaces that were displayed earlier but most of them are under the development phase.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3FBA758-1B4C-409A-AE68-95D3747C12FC}"/>
              </a:ext>
            </a:extLst>
          </p:cNvPr>
          <p:cNvGrpSpPr/>
          <p:nvPr/>
        </p:nvGrpSpPr>
        <p:grpSpPr>
          <a:xfrm>
            <a:off x="5196000" y="2812327"/>
            <a:ext cx="5656777" cy="2252726"/>
            <a:chOff x="5196000" y="2812327"/>
            <a:chExt cx="5656777" cy="2252726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6CEAE4C-7F44-4312-9A23-C287F8A31549}"/>
                </a:ext>
              </a:extLst>
            </p:cNvPr>
            <p:cNvSpPr/>
            <p:nvPr/>
          </p:nvSpPr>
          <p:spPr>
            <a:xfrm>
              <a:off x="6096000" y="2812327"/>
              <a:ext cx="4756777" cy="225272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53180463-1829-48B0-9353-C79C05F93F3B}"/>
                </a:ext>
              </a:extLst>
            </p:cNvPr>
            <p:cNvSpPr/>
            <p:nvPr/>
          </p:nvSpPr>
          <p:spPr>
            <a:xfrm rot="2700000">
              <a:off x="5196000" y="3065963"/>
              <a:ext cx="1800000" cy="1800000"/>
            </a:xfrm>
            <a:prstGeom prst="roundRect">
              <a:avLst/>
            </a:prstGeom>
            <a:solidFill>
              <a:srgbClr val="CDCDD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8FA0B47D-B1E4-4D67-9A42-91198B525C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970" t="1" r="28373" b="-9969"/>
            <a:stretch/>
          </p:blipFill>
          <p:spPr>
            <a:xfrm>
              <a:off x="5200650" y="3224833"/>
              <a:ext cx="1847850" cy="1575767"/>
            </a:xfrm>
            <a:prstGeom prst="diamond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88874FD-6D3E-4F3F-8C07-42A681A525BF}"/>
                </a:ext>
              </a:extLst>
            </p:cNvPr>
            <p:cNvSpPr txBox="1"/>
            <p:nvPr/>
          </p:nvSpPr>
          <p:spPr>
            <a:xfrm>
              <a:off x="7379740" y="3121784"/>
              <a:ext cx="3293515" cy="16312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/>
              <a:r>
                <a:rPr lang="en-US" sz="2000" dirty="0">
                  <a:latin typeface="Tw Cen MT" panose="020B0602020104020603" pitchFamily="34" charset="0"/>
                </a:rPr>
                <a:t>Things are moving very slowly in the development end as they are also packed with random and new tasks every now and then.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93122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5692877"/>
            <a:ext cx="12192000" cy="116512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pic>
        <p:nvPicPr>
          <p:cNvPr id="1026" name="Picture 2" descr="White Male, 3D Model, Isolated, 3D, Model, Full Body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167" b="97917" l="10000" r="90000">
                        <a14:foregroundMark x1="44444" y1="26528" x2="68889" y2="41389"/>
                        <a14:foregroundMark x1="30972" y1="57639" x2="65972" y2="51250"/>
                        <a14:backgroundMark x1="37917" y1="37778" x2="38750" y2="377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770910"/>
            <a:ext cx="4793226" cy="4793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7D9B3D98-E36E-4D78-86C8-A0898A6A3413}"/>
              </a:ext>
            </a:extLst>
          </p:cNvPr>
          <p:cNvGrpSpPr/>
          <p:nvPr/>
        </p:nvGrpSpPr>
        <p:grpSpPr>
          <a:xfrm>
            <a:off x="6409664" y="3377952"/>
            <a:ext cx="3215148" cy="830998"/>
            <a:chOff x="6469625" y="2744255"/>
            <a:chExt cx="3215148" cy="379053"/>
          </a:xfrm>
        </p:grpSpPr>
        <p:sp>
          <p:nvSpPr>
            <p:cNvPr id="3" name="TextBox 2"/>
            <p:cNvSpPr txBox="1"/>
            <p:nvPr/>
          </p:nvSpPr>
          <p:spPr>
            <a:xfrm>
              <a:off x="6469625" y="2744255"/>
              <a:ext cx="3068853" cy="3790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odoni MT" panose="02070603080606020203" pitchFamily="18" charset="0"/>
                </a:rPr>
                <a:t>Thank You</a:t>
              </a:r>
            </a:p>
          </p:txBody>
        </p:sp>
        <p:cxnSp>
          <p:nvCxnSpPr>
            <p:cNvPr id="12" name="Straight Connector 11"/>
            <p:cNvCxnSpPr/>
            <p:nvPr/>
          </p:nvCxnSpPr>
          <p:spPr>
            <a:xfrm>
              <a:off x="6469625" y="3096710"/>
              <a:ext cx="3215148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06201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6DB0663A-2131-4666-ADBA-58AFF522B340}"/>
              </a:ext>
            </a:extLst>
          </p:cNvPr>
          <p:cNvSpPr/>
          <p:nvPr/>
        </p:nvSpPr>
        <p:spPr>
          <a:xfrm>
            <a:off x="2127107" y="3302456"/>
            <a:ext cx="2379518" cy="242108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E06E38D-4F60-4B0C-81BC-E3F8FE5E0826}"/>
              </a:ext>
            </a:extLst>
          </p:cNvPr>
          <p:cNvSpPr txBox="1"/>
          <p:nvPr/>
        </p:nvSpPr>
        <p:spPr>
          <a:xfrm>
            <a:off x="2182592" y="4082356"/>
            <a:ext cx="2268548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 startAt="2"/>
              <a:tabLst/>
              <a:defRPr/>
            </a:pP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w Cen MT" panose="020B0602020104020603" pitchFamily="34" charset="0"/>
              </a:rPr>
              <a:t>Verification of Sectioning data of schools proposed by Academic Operations for session 21222.</a:t>
            </a:r>
          </a:p>
        </p:txBody>
      </p:sp>
      <p:sp>
        <p:nvSpPr>
          <p:cNvPr id="2" name="Rectangle: Top Corners Rounded 1">
            <a:extLst>
              <a:ext uri="{FF2B5EF4-FFF2-40B4-BE49-F238E27FC236}">
                <a16:creationId xmlns:a16="http://schemas.microsoft.com/office/drawing/2014/main" id="{E9282C0F-4479-4919-88F8-3D19C9AFCF61}"/>
              </a:ext>
            </a:extLst>
          </p:cNvPr>
          <p:cNvSpPr/>
          <p:nvPr/>
        </p:nvSpPr>
        <p:spPr>
          <a:xfrm>
            <a:off x="1982689" y="2618508"/>
            <a:ext cx="2668354" cy="68394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3" name="Rectangle: Top Corners Rounded 2">
            <a:extLst>
              <a:ext uri="{FF2B5EF4-FFF2-40B4-BE49-F238E27FC236}">
                <a16:creationId xmlns:a16="http://schemas.microsoft.com/office/drawing/2014/main" id="{DB787F02-1216-4710-B374-048DD7E8FC20}"/>
              </a:ext>
            </a:extLst>
          </p:cNvPr>
          <p:cNvSpPr/>
          <p:nvPr/>
        </p:nvSpPr>
        <p:spPr>
          <a:xfrm flipV="1">
            <a:off x="1982689" y="5723539"/>
            <a:ext cx="2668354" cy="68394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A0CA06A-C94F-4A84-9067-0ADB80BF7365}"/>
              </a:ext>
            </a:extLst>
          </p:cNvPr>
          <p:cNvSpPr/>
          <p:nvPr/>
        </p:nvSpPr>
        <p:spPr>
          <a:xfrm>
            <a:off x="2907462" y="1926694"/>
            <a:ext cx="818809" cy="818809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+mn-ea"/>
                <a:cs typeface="+mn-cs"/>
              </a:rPr>
              <a:t>1</a:t>
            </a:r>
          </a:p>
        </p:txBody>
      </p:sp>
      <p:sp>
        <p:nvSpPr>
          <p:cNvPr id="27" name="Rectangle: Top Corners Rounded 26">
            <a:extLst>
              <a:ext uri="{FF2B5EF4-FFF2-40B4-BE49-F238E27FC236}">
                <a16:creationId xmlns:a16="http://schemas.microsoft.com/office/drawing/2014/main" id="{2879DF41-14D8-4619-8C47-9893FBB2BBFB}"/>
              </a:ext>
            </a:extLst>
          </p:cNvPr>
          <p:cNvSpPr/>
          <p:nvPr/>
        </p:nvSpPr>
        <p:spPr>
          <a:xfrm>
            <a:off x="4805172" y="7000009"/>
            <a:ext cx="2668354" cy="68394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28" name="Rectangle: Top Corners Rounded 27">
            <a:extLst>
              <a:ext uri="{FF2B5EF4-FFF2-40B4-BE49-F238E27FC236}">
                <a16:creationId xmlns:a16="http://schemas.microsoft.com/office/drawing/2014/main" id="{3AE8B972-CDDF-446B-A408-D9274556A588}"/>
              </a:ext>
            </a:extLst>
          </p:cNvPr>
          <p:cNvSpPr/>
          <p:nvPr/>
        </p:nvSpPr>
        <p:spPr>
          <a:xfrm flipV="1">
            <a:off x="4805172" y="7683957"/>
            <a:ext cx="2668354" cy="68394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FD1F420A-EC21-4A71-A8AA-52E879CC0392}"/>
              </a:ext>
            </a:extLst>
          </p:cNvPr>
          <p:cNvSpPr/>
          <p:nvPr/>
        </p:nvSpPr>
        <p:spPr>
          <a:xfrm>
            <a:off x="5729944" y="7274552"/>
            <a:ext cx="818809" cy="818809"/>
          </a:xfrm>
          <a:prstGeom prst="ellipse">
            <a:avLst/>
          </a:prstGeom>
          <a:solidFill>
            <a:srgbClr val="FFC00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+mn-ea"/>
                <a:cs typeface="+mn-cs"/>
              </a:rPr>
              <a:t>2</a:t>
            </a:r>
          </a:p>
        </p:txBody>
      </p:sp>
      <p:sp>
        <p:nvSpPr>
          <p:cNvPr id="30" name="Rectangle: Top Corners Rounded 29">
            <a:extLst>
              <a:ext uri="{FF2B5EF4-FFF2-40B4-BE49-F238E27FC236}">
                <a16:creationId xmlns:a16="http://schemas.microsoft.com/office/drawing/2014/main" id="{C9EB5C3A-00E1-4E0B-BF57-8A56A1B76F73}"/>
              </a:ext>
            </a:extLst>
          </p:cNvPr>
          <p:cNvSpPr/>
          <p:nvPr/>
        </p:nvSpPr>
        <p:spPr>
          <a:xfrm>
            <a:off x="7540958" y="7000009"/>
            <a:ext cx="2668354" cy="68394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31" name="Rectangle: Top Corners Rounded 30">
            <a:extLst>
              <a:ext uri="{FF2B5EF4-FFF2-40B4-BE49-F238E27FC236}">
                <a16:creationId xmlns:a16="http://schemas.microsoft.com/office/drawing/2014/main" id="{6DC20D3E-AA34-4F84-A977-67073C48F700}"/>
              </a:ext>
            </a:extLst>
          </p:cNvPr>
          <p:cNvSpPr/>
          <p:nvPr/>
        </p:nvSpPr>
        <p:spPr>
          <a:xfrm flipV="1">
            <a:off x="7540958" y="7683957"/>
            <a:ext cx="2668354" cy="68394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FB92EC7-30D9-4CDE-AE27-A011210AF52C}"/>
              </a:ext>
            </a:extLst>
          </p:cNvPr>
          <p:cNvSpPr/>
          <p:nvPr/>
        </p:nvSpPr>
        <p:spPr>
          <a:xfrm>
            <a:off x="8465730" y="7274552"/>
            <a:ext cx="818809" cy="818809"/>
          </a:xfrm>
          <a:prstGeom prst="ellipse">
            <a:avLst/>
          </a:prstGeom>
          <a:solidFill>
            <a:srgbClr val="FFC00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+mn-ea"/>
                <a:cs typeface="+mn-cs"/>
              </a:rPr>
              <a:t>3</a:t>
            </a:r>
          </a:p>
        </p:txBody>
      </p:sp>
      <p:sp>
        <p:nvSpPr>
          <p:cNvPr id="20" name="Title 14">
            <a:extLst>
              <a:ext uri="{FF2B5EF4-FFF2-40B4-BE49-F238E27FC236}">
                <a16:creationId xmlns:a16="http://schemas.microsoft.com/office/drawing/2014/main" id="{29453E28-F912-494E-970A-E200C4CC8F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Activities Calendar : February,2022</a:t>
            </a:r>
            <a:br>
              <a:rPr lang="en-US" dirty="0"/>
            </a:br>
            <a:r>
              <a:rPr lang="en-US" dirty="0">
                <a:solidFill>
                  <a:srgbClr val="C00000"/>
                </a:solidFill>
              </a:rPr>
              <a:t>Activity Type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5325B5E-0099-4370-B0D3-11974F24DB55}"/>
              </a:ext>
            </a:extLst>
          </p:cNvPr>
          <p:cNvSpPr txBox="1"/>
          <p:nvPr/>
        </p:nvSpPr>
        <p:spPr>
          <a:xfrm>
            <a:off x="2350001" y="5796464"/>
            <a:ext cx="19337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>
                <a:solidFill>
                  <a:schemeClr val="bg1"/>
                </a:solidFill>
                <a:latin typeface="Tw Cen MT Condensed Extra Bold" panose="020B0803020202020204" pitchFamily="34" charset="0"/>
              </a:rPr>
              <a:t>Regular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04E8090-0205-4412-920F-CEC5313FE40B}"/>
              </a:ext>
            </a:extLst>
          </p:cNvPr>
          <p:cNvSpPr txBox="1"/>
          <p:nvPr/>
        </p:nvSpPr>
        <p:spPr>
          <a:xfrm>
            <a:off x="5172484" y="8367904"/>
            <a:ext cx="19337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>
                <a:latin typeface="Tw Cen MT Condensed Extra Bold" panose="020B0803020202020204" pitchFamily="34" charset="0"/>
              </a:rPr>
              <a:t>New Initiative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F6FD90E-B006-4AFF-8212-B41B9CDE8D87}"/>
              </a:ext>
            </a:extLst>
          </p:cNvPr>
          <p:cNvSpPr txBox="1"/>
          <p:nvPr/>
        </p:nvSpPr>
        <p:spPr>
          <a:xfrm>
            <a:off x="7908270" y="8367904"/>
            <a:ext cx="19337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>
                <a:latin typeface="Tw Cen MT Condensed Extra Bold" panose="020B0803020202020204" pitchFamily="34" charset="0"/>
              </a:rPr>
              <a:t>Additional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5BFD954-6827-46BF-9144-9A4722AC2E6F}"/>
              </a:ext>
            </a:extLst>
          </p:cNvPr>
          <p:cNvSpPr txBox="1"/>
          <p:nvPr/>
        </p:nvSpPr>
        <p:spPr>
          <a:xfrm>
            <a:off x="2182592" y="3468969"/>
            <a:ext cx="22685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 pitchFamily="34" charset="0"/>
              </a:rPr>
              <a:t>Activity Name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00486A0-D1C1-4281-BD12-00CE39E98297}"/>
              </a:ext>
            </a:extLst>
          </p:cNvPr>
          <p:cNvSpPr/>
          <p:nvPr/>
        </p:nvSpPr>
        <p:spPr bwMode="auto">
          <a:xfrm>
            <a:off x="4978399" y="3165616"/>
            <a:ext cx="6066971" cy="283555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en-IN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9A3AEEE-79BD-4135-B441-71372E15B117}"/>
              </a:ext>
            </a:extLst>
          </p:cNvPr>
          <p:cNvSpPr/>
          <p:nvPr/>
        </p:nvSpPr>
        <p:spPr bwMode="auto">
          <a:xfrm>
            <a:off x="5228499" y="4061078"/>
            <a:ext cx="2950301" cy="1044625"/>
          </a:xfrm>
          <a:prstGeom prst="roundRect">
            <a:avLst/>
          </a:prstGeom>
          <a:solidFill>
            <a:srgbClr val="404040"/>
          </a:soli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3200" dirty="0">
                <a:solidFill>
                  <a:schemeClr val="bg1"/>
                </a:solidFill>
                <a:latin typeface="Tw Cen MT" panose="020B0602020104020603" pitchFamily="34" charset="0"/>
              </a:rPr>
              <a:t>Status /Remarks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269672CF-8277-41D8-8D19-8840D3B131AB}"/>
              </a:ext>
            </a:extLst>
          </p:cNvPr>
          <p:cNvSpPr/>
          <p:nvPr/>
        </p:nvSpPr>
        <p:spPr bwMode="auto">
          <a:xfrm>
            <a:off x="5228499" y="4061077"/>
            <a:ext cx="2950301" cy="104462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3200" dirty="0">
                <a:solidFill>
                  <a:schemeClr val="accent3">
                    <a:lumMod val="50000"/>
                  </a:schemeClr>
                </a:solidFill>
                <a:latin typeface="Tw Cen MT Condensed Extra Bold" panose="020B0803020202020204" pitchFamily="34" charset="0"/>
              </a:rPr>
              <a:t>Completed ☑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0A597FC-CD8E-401A-B3B3-88AAEAFFD749}"/>
              </a:ext>
            </a:extLst>
          </p:cNvPr>
          <p:cNvSpPr/>
          <p:nvPr/>
        </p:nvSpPr>
        <p:spPr bwMode="auto">
          <a:xfrm>
            <a:off x="493486" y="899886"/>
            <a:ext cx="2902857" cy="60791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en-IN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CF692E8-923F-4062-96C6-B4EA94ADD162}"/>
              </a:ext>
            </a:extLst>
          </p:cNvPr>
          <p:cNvSpPr/>
          <p:nvPr/>
        </p:nvSpPr>
        <p:spPr bwMode="auto">
          <a:xfrm>
            <a:off x="8465730" y="3165616"/>
            <a:ext cx="2579640" cy="521063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400" dirty="0">
                <a:latin typeface="Tw Cen MT Condensed Extra Bold" panose="020B0803020202020204" pitchFamily="34" charset="0"/>
              </a:rPr>
              <a:t>Link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94BE6BE-60B7-4EC8-994F-18842904C46E}"/>
              </a:ext>
            </a:extLst>
          </p:cNvPr>
          <p:cNvSpPr/>
          <p:nvPr/>
        </p:nvSpPr>
        <p:spPr bwMode="auto">
          <a:xfrm>
            <a:off x="8465730" y="3686679"/>
            <a:ext cx="2579640" cy="231448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en-IN"/>
          </a:p>
        </p:txBody>
      </p:sp>
      <p:pic>
        <p:nvPicPr>
          <p:cNvPr id="16" name="Graphic 15" descr="Table with solid fill">
            <a:hlinkClick r:id="rId3"/>
            <a:extLst>
              <a:ext uri="{FF2B5EF4-FFF2-40B4-BE49-F238E27FC236}">
                <a16:creationId xmlns:a16="http://schemas.microsoft.com/office/drawing/2014/main" id="{8D58347E-5668-4216-88B6-A171F58014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94935" y="3913427"/>
            <a:ext cx="1521230" cy="1521230"/>
          </a:xfrm>
          <a:prstGeom prst="rect">
            <a:avLst/>
          </a:prstGeom>
        </p:spPr>
      </p:pic>
      <p:pic>
        <p:nvPicPr>
          <p:cNvPr id="6" name="Graphic 5" descr="Right pointing backhand index with solid fill">
            <a:extLst>
              <a:ext uri="{FF2B5EF4-FFF2-40B4-BE49-F238E27FC236}">
                <a16:creationId xmlns:a16="http://schemas.microsoft.com/office/drawing/2014/main" id="{61D355D1-9DA3-4D56-8110-29A05947914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4396696">
            <a:off x="9719002" y="4851162"/>
            <a:ext cx="580811" cy="580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7177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25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25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3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6DB0663A-2131-4666-ADBA-58AFF522B340}"/>
              </a:ext>
            </a:extLst>
          </p:cNvPr>
          <p:cNvSpPr/>
          <p:nvPr/>
        </p:nvSpPr>
        <p:spPr>
          <a:xfrm>
            <a:off x="2127107" y="3302456"/>
            <a:ext cx="2379518" cy="242108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E06E38D-4F60-4B0C-81BC-E3F8FE5E0826}"/>
              </a:ext>
            </a:extLst>
          </p:cNvPr>
          <p:cNvSpPr txBox="1"/>
          <p:nvPr/>
        </p:nvSpPr>
        <p:spPr>
          <a:xfrm>
            <a:off x="2182592" y="4082356"/>
            <a:ext cx="22685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 startAt="3"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w Cen MT" panose="020B0602020104020603" pitchFamily="34" charset="0"/>
              </a:rPr>
              <a:t>Verification of timetable punched by school AOCs for session 21222.</a:t>
            </a:r>
          </a:p>
        </p:txBody>
      </p:sp>
      <p:sp>
        <p:nvSpPr>
          <p:cNvPr id="2" name="Rectangle: Top Corners Rounded 1">
            <a:extLst>
              <a:ext uri="{FF2B5EF4-FFF2-40B4-BE49-F238E27FC236}">
                <a16:creationId xmlns:a16="http://schemas.microsoft.com/office/drawing/2014/main" id="{E9282C0F-4479-4919-88F8-3D19C9AFCF61}"/>
              </a:ext>
            </a:extLst>
          </p:cNvPr>
          <p:cNvSpPr/>
          <p:nvPr/>
        </p:nvSpPr>
        <p:spPr>
          <a:xfrm>
            <a:off x="1982689" y="2618508"/>
            <a:ext cx="2668354" cy="68394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3" name="Rectangle: Top Corners Rounded 2">
            <a:extLst>
              <a:ext uri="{FF2B5EF4-FFF2-40B4-BE49-F238E27FC236}">
                <a16:creationId xmlns:a16="http://schemas.microsoft.com/office/drawing/2014/main" id="{DB787F02-1216-4710-B374-048DD7E8FC20}"/>
              </a:ext>
            </a:extLst>
          </p:cNvPr>
          <p:cNvSpPr/>
          <p:nvPr/>
        </p:nvSpPr>
        <p:spPr>
          <a:xfrm flipV="1">
            <a:off x="1982689" y="5723539"/>
            <a:ext cx="2668354" cy="68394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A0CA06A-C94F-4A84-9067-0ADB80BF7365}"/>
              </a:ext>
            </a:extLst>
          </p:cNvPr>
          <p:cNvSpPr/>
          <p:nvPr/>
        </p:nvSpPr>
        <p:spPr>
          <a:xfrm>
            <a:off x="2907462" y="1926694"/>
            <a:ext cx="818809" cy="818809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+mn-ea"/>
                <a:cs typeface="+mn-cs"/>
              </a:rPr>
              <a:t>1</a:t>
            </a:r>
          </a:p>
        </p:txBody>
      </p:sp>
      <p:sp>
        <p:nvSpPr>
          <p:cNvPr id="27" name="Rectangle: Top Corners Rounded 26">
            <a:extLst>
              <a:ext uri="{FF2B5EF4-FFF2-40B4-BE49-F238E27FC236}">
                <a16:creationId xmlns:a16="http://schemas.microsoft.com/office/drawing/2014/main" id="{2879DF41-14D8-4619-8C47-9893FBB2BBFB}"/>
              </a:ext>
            </a:extLst>
          </p:cNvPr>
          <p:cNvSpPr/>
          <p:nvPr/>
        </p:nvSpPr>
        <p:spPr>
          <a:xfrm>
            <a:off x="4805172" y="7000009"/>
            <a:ext cx="2668354" cy="68394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28" name="Rectangle: Top Corners Rounded 27">
            <a:extLst>
              <a:ext uri="{FF2B5EF4-FFF2-40B4-BE49-F238E27FC236}">
                <a16:creationId xmlns:a16="http://schemas.microsoft.com/office/drawing/2014/main" id="{3AE8B972-CDDF-446B-A408-D9274556A588}"/>
              </a:ext>
            </a:extLst>
          </p:cNvPr>
          <p:cNvSpPr/>
          <p:nvPr/>
        </p:nvSpPr>
        <p:spPr>
          <a:xfrm flipV="1">
            <a:off x="4805172" y="7683957"/>
            <a:ext cx="2668354" cy="68394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FD1F420A-EC21-4A71-A8AA-52E879CC0392}"/>
              </a:ext>
            </a:extLst>
          </p:cNvPr>
          <p:cNvSpPr/>
          <p:nvPr/>
        </p:nvSpPr>
        <p:spPr>
          <a:xfrm>
            <a:off x="5729944" y="7274552"/>
            <a:ext cx="818809" cy="818809"/>
          </a:xfrm>
          <a:prstGeom prst="ellipse">
            <a:avLst/>
          </a:prstGeom>
          <a:solidFill>
            <a:srgbClr val="FFC00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+mn-ea"/>
                <a:cs typeface="+mn-cs"/>
              </a:rPr>
              <a:t>2</a:t>
            </a:r>
          </a:p>
        </p:txBody>
      </p:sp>
      <p:sp>
        <p:nvSpPr>
          <p:cNvPr id="30" name="Rectangle: Top Corners Rounded 29">
            <a:extLst>
              <a:ext uri="{FF2B5EF4-FFF2-40B4-BE49-F238E27FC236}">
                <a16:creationId xmlns:a16="http://schemas.microsoft.com/office/drawing/2014/main" id="{C9EB5C3A-00E1-4E0B-BF57-8A56A1B76F73}"/>
              </a:ext>
            </a:extLst>
          </p:cNvPr>
          <p:cNvSpPr/>
          <p:nvPr/>
        </p:nvSpPr>
        <p:spPr>
          <a:xfrm>
            <a:off x="7540958" y="7000009"/>
            <a:ext cx="2668354" cy="68394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31" name="Rectangle: Top Corners Rounded 30">
            <a:extLst>
              <a:ext uri="{FF2B5EF4-FFF2-40B4-BE49-F238E27FC236}">
                <a16:creationId xmlns:a16="http://schemas.microsoft.com/office/drawing/2014/main" id="{6DC20D3E-AA34-4F84-A977-67073C48F700}"/>
              </a:ext>
            </a:extLst>
          </p:cNvPr>
          <p:cNvSpPr/>
          <p:nvPr/>
        </p:nvSpPr>
        <p:spPr>
          <a:xfrm flipV="1">
            <a:off x="7540958" y="7683957"/>
            <a:ext cx="2668354" cy="68394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FB92EC7-30D9-4CDE-AE27-A011210AF52C}"/>
              </a:ext>
            </a:extLst>
          </p:cNvPr>
          <p:cNvSpPr/>
          <p:nvPr/>
        </p:nvSpPr>
        <p:spPr>
          <a:xfrm>
            <a:off x="8465730" y="7274552"/>
            <a:ext cx="818809" cy="818809"/>
          </a:xfrm>
          <a:prstGeom prst="ellipse">
            <a:avLst/>
          </a:prstGeom>
          <a:solidFill>
            <a:srgbClr val="FFC00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+mn-ea"/>
                <a:cs typeface="+mn-cs"/>
              </a:rPr>
              <a:t>3</a:t>
            </a:r>
          </a:p>
        </p:txBody>
      </p:sp>
      <p:sp>
        <p:nvSpPr>
          <p:cNvPr id="20" name="Title 14">
            <a:extLst>
              <a:ext uri="{FF2B5EF4-FFF2-40B4-BE49-F238E27FC236}">
                <a16:creationId xmlns:a16="http://schemas.microsoft.com/office/drawing/2014/main" id="{29453E28-F912-494E-970A-E200C4CC8F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Activities Calendar : February,2022</a:t>
            </a:r>
            <a:br>
              <a:rPr lang="en-US" dirty="0"/>
            </a:br>
            <a:r>
              <a:rPr lang="en-US" dirty="0">
                <a:solidFill>
                  <a:srgbClr val="C00000"/>
                </a:solidFill>
              </a:rPr>
              <a:t>Activity Type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5325B5E-0099-4370-B0D3-11974F24DB55}"/>
              </a:ext>
            </a:extLst>
          </p:cNvPr>
          <p:cNvSpPr txBox="1"/>
          <p:nvPr/>
        </p:nvSpPr>
        <p:spPr>
          <a:xfrm>
            <a:off x="2350001" y="5796464"/>
            <a:ext cx="19337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>
                <a:solidFill>
                  <a:schemeClr val="bg1"/>
                </a:solidFill>
                <a:latin typeface="Tw Cen MT Condensed Extra Bold" panose="020B0803020202020204" pitchFamily="34" charset="0"/>
              </a:rPr>
              <a:t>Regular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04E8090-0205-4412-920F-CEC5313FE40B}"/>
              </a:ext>
            </a:extLst>
          </p:cNvPr>
          <p:cNvSpPr txBox="1"/>
          <p:nvPr/>
        </p:nvSpPr>
        <p:spPr>
          <a:xfrm>
            <a:off x="5172484" y="8367904"/>
            <a:ext cx="19337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>
                <a:latin typeface="Tw Cen MT Condensed Extra Bold" panose="020B0803020202020204" pitchFamily="34" charset="0"/>
              </a:rPr>
              <a:t>New Initiative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F6FD90E-B006-4AFF-8212-B41B9CDE8D87}"/>
              </a:ext>
            </a:extLst>
          </p:cNvPr>
          <p:cNvSpPr txBox="1"/>
          <p:nvPr/>
        </p:nvSpPr>
        <p:spPr>
          <a:xfrm>
            <a:off x="7908270" y="8367904"/>
            <a:ext cx="19337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>
                <a:latin typeface="Tw Cen MT Condensed Extra Bold" panose="020B0803020202020204" pitchFamily="34" charset="0"/>
              </a:rPr>
              <a:t>Additional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5BFD954-6827-46BF-9144-9A4722AC2E6F}"/>
              </a:ext>
            </a:extLst>
          </p:cNvPr>
          <p:cNvSpPr txBox="1"/>
          <p:nvPr/>
        </p:nvSpPr>
        <p:spPr>
          <a:xfrm>
            <a:off x="2182592" y="3468969"/>
            <a:ext cx="22685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 pitchFamily="34" charset="0"/>
              </a:rPr>
              <a:t>Activity Name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00486A0-D1C1-4281-BD12-00CE39E98297}"/>
              </a:ext>
            </a:extLst>
          </p:cNvPr>
          <p:cNvSpPr/>
          <p:nvPr/>
        </p:nvSpPr>
        <p:spPr bwMode="auto">
          <a:xfrm>
            <a:off x="4978399" y="3165616"/>
            <a:ext cx="6066971" cy="283555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en-IN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9A3AEEE-79BD-4135-B441-71372E15B117}"/>
              </a:ext>
            </a:extLst>
          </p:cNvPr>
          <p:cNvSpPr/>
          <p:nvPr/>
        </p:nvSpPr>
        <p:spPr bwMode="auto">
          <a:xfrm>
            <a:off x="5228499" y="4061078"/>
            <a:ext cx="2950301" cy="1044625"/>
          </a:xfrm>
          <a:prstGeom prst="roundRect">
            <a:avLst/>
          </a:prstGeom>
          <a:solidFill>
            <a:srgbClr val="404040"/>
          </a:soli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3200" dirty="0">
                <a:solidFill>
                  <a:schemeClr val="bg1"/>
                </a:solidFill>
                <a:latin typeface="Tw Cen MT" panose="020B0602020104020603" pitchFamily="34" charset="0"/>
              </a:rPr>
              <a:t>Status /Remarks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269672CF-8277-41D8-8D19-8840D3B131AB}"/>
              </a:ext>
            </a:extLst>
          </p:cNvPr>
          <p:cNvSpPr/>
          <p:nvPr/>
        </p:nvSpPr>
        <p:spPr bwMode="auto">
          <a:xfrm>
            <a:off x="5228499" y="4061077"/>
            <a:ext cx="2950301" cy="104462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3200" dirty="0">
                <a:solidFill>
                  <a:schemeClr val="accent3">
                    <a:lumMod val="50000"/>
                  </a:schemeClr>
                </a:solidFill>
                <a:latin typeface="Tw Cen MT Condensed Extra Bold" panose="020B0803020202020204" pitchFamily="34" charset="0"/>
              </a:rPr>
              <a:t>Completed ☑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0A597FC-CD8E-401A-B3B3-88AAEAFFD749}"/>
              </a:ext>
            </a:extLst>
          </p:cNvPr>
          <p:cNvSpPr/>
          <p:nvPr/>
        </p:nvSpPr>
        <p:spPr bwMode="auto">
          <a:xfrm>
            <a:off x="493486" y="899886"/>
            <a:ext cx="2902857" cy="60791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en-IN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CF692E8-923F-4062-96C6-B4EA94ADD162}"/>
              </a:ext>
            </a:extLst>
          </p:cNvPr>
          <p:cNvSpPr/>
          <p:nvPr/>
        </p:nvSpPr>
        <p:spPr bwMode="auto">
          <a:xfrm>
            <a:off x="8465730" y="3165616"/>
            <a:ext cx="2579640" cy="521063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400" dirty="0">
                <a:latin typeface="Tw Cen MT Condensed Extra Bold" panose="020B0803020202020204" pitchFamily="34" charset="0"/>
              </a:rPr>
              <a:t>Link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94BE6BE-60B7-4EC8-994F-18842904C46E}"/>
              </a:ext>
            </a:extLst>
          </p:cNvPr>
          <p:cNvSpPr/>
          <p:nvPr/>
        </p:nvSpPr>
        <p:spPr bwMode="auto">
          <a:xfrm>
            <a:off x="8465730" y="3686679"/>
            <a:ext cx="2579640" cy="231448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en-IN"/>
          </a:p>
        </p:txBody>
      </p:sp>
      <p:pic>
        <p:nvPicPr>
          <p:cNvPr id="16" name="Graphic 15" descr="Table with solid fill">
            <a:hlinkClick r:id="rId3"/>
            <a:extLst>
              <a:ext uri="{FF2B5EF4-FFF2-40B4-BE49-F238E27FC236}">
                <a16:creationId xmlns:a16="http://schemas.microsoft.com/office/drawing/2014/main" id="{8D58347E-5668-4216-88B6-A171F58014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94935" y="3913427"/>
            <a:ext cx="1521230" cy="1521230"/>
          </a:xfrm>
          <a:prstGeom prst="rect">
            <a:avLst/>
          </a:prstGeom>
        </p:spPr>
      </p:pic>
      <p:pic>
        <p:nvPicPr>
          <p:cNvPr id="6" name="Graphic 5" descr="Right pointing backhand index with solid fill">
            <a:extLst>
              <a:ext uri="{FF2B5EF4-FFF2-40B4-BE49-F238E27FC236}">
                <a16:creationId xmlns:a16="http://schemas.microsoft.com/office/drawing/2014/main" id="{61D355D1-9DA3-4D56-8110-29A05947914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4396696">
            <a:off x="9719002" y="4851162"/>
            <a:ext cx="580811" cy="580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978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25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25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3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6DB0663A-2131-4666-ADBA-58AFF522B340}"/>
              </a:ext>
            </a:extLst>
          </p:cNvPr>
          <p:cNvSpPr/>
          <p:nvPr/>
        </p:nvSpPr>
        <p:spPr>
          <a:xfrm>
            <a:off x="2127107" y="3302456"/>
            <a:ext cx="2379518" cy="242108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E06E38D-4F60-4B0C-81BC-E3F8FE5E0826}"/>
              </a:ext>
            </a:extLst>
          </p:cNvPr>
          <p:cNvSpPr txBox="1"/>
          <p:nvPr/>
        </p:nvSpPr>
        <p:spPr>
          <a:xfrm>
            <a:off x="2182592" y="4082356"/>
            <a:ext cx="226854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 startAt="4"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w Cen MT" panose="020B0602020104020603" pitchFamily="34" charset="0"/>
              </a:rPr>
              <a:t>Preparation and verification of Academic Load of faculty members for session 21222.</a:t>
            </a:r>
          </a:p>
        </p:txBody>
      </p:sp>
      <p:sp>
        <p:nvSpPr>
          <p:cNvPr id="2" name="Rectangle: Top Corners Rounded 1">
            <a:extLst>
              <a:ext uri="{FF2B5EF4-FFF2-40B4-BE49-F238E27FC236}">
                <a16:creationId xmlns:a16="http://schemas.microsoft.com/office/drawing/2014/main" id="{E9282C0F-4479-4919-88F8-3D19C9AFCF61}"/>
              </a:ext>
            </a:extLst>
          </p:cNvPr>
          <p:cNvSpPr/>
          <p:nvPr/>
        </p:nvSpPr>
        <p:spPr>
          <a:xfrm>
            <a:off x="1982689" y="2618508"/>
            <a:ext cx="2668354" cy="68394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3" name="Rectangle: Top Corners Rounded 2">
            <a:extLst>
              <a:ext uri="{FF2B5EF4-FFF2-40B4-BE49-F238E27FC236}">
                <a16:creationId xmlns:a16="http://schemas.microsoft.com/office/drawing/2014/main" id="{DB787F02-1216-4710-B374-048DD7E8FC20}"/>
              </a:ext>
            </a:extLst>
          </p:cNvPr>
          <p:cNvSpPr/>
          <p:nvPr/>
        </p:nvSpPr>
        <p:spPr>
          <a:xfrm flipV="1">
            <a:off x="1982689" y="5723539"/>
            <a:ext cx="2668354" cy="68394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A0CA06A-C94F-4A84-9067-0ADB80BF7365}"/>
              </a:ext>
            </a:extLst>
          </p:cNvPr>
          <p:cNvSpPr/>
          <p:nvPr/>
        </p:nvSpPr>
        <p:spPr>
          <a:xfrm>
            <a:off x="2907462" y="1926694"/>
            <a:ext cx="818809" cy="818809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+mn-ea"/>
                <a:cs typeface="+mn-cs"/>
              </a:rPr>
              <a:t>1</a:t>
            </a:r>
          </a:p>
        </p:txBody>
      </p:sp>
      <p:sp>
        <p:nvSpPr>
          <p:cNvPr id="27" name="Rectangle: Top Corners Rounded 26">
            <a:extLst>
              <a:ext uri="{FF2B5EF4-FFF2-40B4-BE49-F238E27FC236}">
                <a16:creationId xmlns:a16="http://schemas.microsoft.com/office/drawing/2014/main" id="{2879DF41-14D8-4619-8C47-9893FBB2BBFB}"/>
              </a:ext>
            </a:extLst>
          </p:cNvPr>
          <p:cNvSpPr/>
          <p:nvPr/>
        </p:nvSpPr>
        <p:spPr>
          <a:xfrm>
            <a:off x="4805172" y="7000009"/>
            <a:ext cx="2668354" cy="68394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28" name="Rectangle: Top Corners Rounded 27">
            <a:extLst>
              <a:ext uri="{FF2B5EF4-FFF2-40B4-BE49-F238E27FC236}">
                <a16:creationId xmlns:a16="http://schemas.microsoft.com/office/drawing/2014/main" id="{3AE8B972-CDDF-446B-A408-D9274556A588}"/>
              </a:ext>
            </a:extLst>
          </p:cNvPr>
          <p:cNvSpPr/>
          <p:nvPr/>
        </p:nvSpPr>
        <p:spPr>
          <a:xfrm flipV="1">
            <a:off x="4805172" y="7683957"/>
            <a:ext cx="2668354" cy="68394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FD1F420A-EC21-4A71-A8AA-52E879CC0392}"/>
              </a:ext>
            </a:extLst>
          </p:cNvPr>
          <p:cNvSpPr/>
          <p:nvPr/>
        </p:nvSpPr>
        <p:spPr>
          <a:xfrm>
            <a:off x="5729944" y="7274552"/>
            <a:ext cx="818809" cy="818809"/>
          </a:xfrm>
          <a:prstGeom prst="ellipse">
            <a:avLst/>
          </a:prstGeom>
          <a:solidFill>
            <a:srgbClr val="FFC00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+mn-ea"/>
                <a:cs typeface="+mn-cs"/>
              </a:rPr>
              <a:t>2</a:t>
            </a:r>
          </a:p>
        </p:txBody>
      </p:sp>
      <p:sp>
        <p:nvSpPr>
          <p:cNvPr id="30" name="Rectangle: Top Corners Rounded 29">
            <a:extLst>
              <a:ext uri="{FF2B5EF4-FFF2-40B4-BE49-F238E27FC236}">
                <a16:creationId xmlns:a16="http://schemas.microsoft.com/office/drawing/2014/main" id="{C9EB5C3A-00E1-4E0B-BF57-8A56A1B76F73}"/>
              </a:ext>
            </a:extLst>
          </p:cNvPr>
          <p:cNvSpPr/>
          <p:nvPr/>
        </p:nvSpPr>
        <p:spPr>
          <a:xfrm>
            <a:off x="7540958" y="7000009"/>
            <a:ext cx="2668354" cy="68394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31" name="Rectangle: Top Corners Rounded 30">
            <a:extLst>
              <a:ext uri="{FF2B5EF4-FFF2-40B4-BE49-F238E27FC236}">
                <a16:creationId xmlns:a16="http://schemas.microsoft.com/office/drawing/2014/main" id="{6DC20D3E-AA34-4F84-A977-67073C48F700}"/>
              </a:ext>
            </a:extLst>
          </p:cNvPr>
          <p:cNvSpPr/>
          <p:nvPr/>
        </p:nvSpPr>
        <p:spPr>
          <a:xfrm flipV="1">
            <a:off x="7540958" y="7683957"/>
            <a:ext cx="2668354" cy="68394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FB92EC7-30D9-4CDE-AE27-A011210AF52C}"/>
              </a:ext>
            </a:extLst>
          </p:cNvPr>
          <p:cNvSpPr/>
          <p:nvPr/>
        </p:nvSpPr>
        <p:spPr>
          <a:xfrm>
            <a:off x="8465730" y="7274552"/>
            <a:ext cx="818809" cy="818809"/>
          </a:xfrm>
          <a:prstGeom prst="ellipse">
            <a:avLst/>
          </a:prstGeom>
          <a:solidFill>
            <a:srgbClr val="FFC00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+mn-ea"/>
                <a:cs typeface="+mn-cs"/>
              </a:rPr>
              <a:t>3</a:t>
            </a:r>
          </a:p>
        </p:txBody>
      </p:sp>
      <p:sp>
        <p:nvSpPr>
          <p:cNvPr id="20" name="Title 14">
            <a:extLst>
              <a:ext uri="{FF2B5EF4-FFF2-40B4-BE49-F238E27FC236}">
                <a16:creationId xmlns:a16="http://schemas.microsoft.com/office/drawing/2014/main" id="{29453E28-F912-494E-970A-E200C4CC8F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Activities Calendar : February,2022</a:t>
            </a:r>
            <a:br>
              <a:rPr lang="en-US" dirty="0"/>
            </a:br>
            <a:r>
              <a:rPr lang="en-US" dirty="0">
                <a:solidFill>
                  <a:srgbClr val="C00000"/>
                </a:solidFill>
              </a:rPr>
              <a:t>Activity Type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5325B5E-0099-4370-B0D3-11974F24DB55}"/>
              </a:ext>
            </a:extLst>
          </p:cNvPr>
          <p:cNvSpPr txBox="1"/>
          <p:nvPr/>
        </p:nvSpPr>
        <p:spPr>
          <a:xfrm>
            <a:off x="2350001" y="5796464"/>
            <a:ext cx="19337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>
                <a:solidFill>
                  <a:schemeClr val="bg1"/>
                </a:solidFill>
                <a:latin typeface="Tw Cen MT Condensed Extra Bold" panose="020B0803020202020204" pitchFamily="34" charset="0"/>
              </a:rPr>
              <a:t>Regular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04E8090-0205-4412-920F-CEC5313FE40B}"/>
              </a:ext>
            </a:extLst>
          </p:cNvPr>
          <p:cNvSpPr txBox="1"/>
          <p:nvPr/>
        </p:nvSpPr>
        <p:spPr>
          <a:xfrm>
            <a:off x="5172484" y="8367904"/>
            <a:ext cx="19337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>
                <a:latin typeface="Tw Cen MT Condensed Extra Bold" panose="020B0803020202020204" pitchFamily="34" charset="0"/>
              </a:rPr>
              <a:t>New Initiative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F6FD90E-B006-4AFF-8212-B41B9CDE8D87}"/>
              </a:ext>
            </a:extLst>
          </p:cNvPr>
          <p:cNvSpPr txBox="1"/>
          <p:nvPr/>
        </p:nvSpPr>
        <p:spPr>
          <a:xfrm>
            <a:off x="7908270" y="8367904"/>
            <a:ext cx="19337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>
                <a:latin typeface="Tw Cen MT Condensed Extra Bold" panose="020B0803020202020204" pitchFamily="34" charset="0"/>
              </a:rPr>
              <a:t>Additional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5BFD954-6827-46BF-9144-9A4722AC2E6F}"/>
              </a:ext>
            </a:extLst>
          </p:cNvPr>
          <p:cNvSpPr txBox="1"/>
          <p:nvPr/>
        </p:nvSpPr>
        <p:spPr>
          <a:xfrm>
            <a:off x="2182592" y="3468969"/>
            <a:ext cx="22685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 pitchFamily="34" charset="0"/>
              </a:rPr>
              <a:t>Activity Name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00486A0-D1C1-4281-BD12-00CE39E98297}"/>
              </a:ext>
            </a:extLst>
          </p:cNvPr>
          <p:cNvSpPr/>
          <p:nvPr/>
        </p:nvSpPr>
        <p:spPr bwMode="auto">
          <a:xfrm>
            <a:off x="4978399" y="3165616"/>
            <a:ext cx="6066971" cy="283555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en-IN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9A3AEEE-79BD-4135-B441-71372E15B117}"/>
              </a:ext>
            </a:extLst>
          </p:cNvPr>
          <p:cNvSpPr/>
          <p:nvPr/>
        </p:nvSpPr>
        <p:spPr bwMode="auto">
          <a:xfrm>
            <a:off x="5228499" y="4061078"/>
            <a:ext cx="2950301" cy="1044625"/>
          </a:xfrm>
          <a:prstGeom prst="roundRect">
            <a:avLst/>
          </a:prstGeom>
          <a:solidFill>
            <a:srgbClr val="404040"/>
          </a:soli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3200" dirty="0">
                <a:solidFill>
                  <a:schemeClr val="bg1"/>
                </a:solidFill>
                <a:latin typeface="Tw Cen MT" panose="020B0602020104020603" pitchFamily="34" charset="0"/>
              </a:rPr>
              <a:t>Status /Remarks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269672CF-8277-41D8-8D19-8840D3B131AB}"/>
              </a:ext>
            </a:extLst>
          </p:cNvPr>
          <p:cNvSpPr/>
          <p:nvPr/>
        </p:nvSpPr>
        <p:spPr bwMode="auto">
          <a:xfrm>
            <a:off x="5228499" y="4061077"/>
            <a:ext cx="2950301" cy="104462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3200" dirty="0">
                <a:solidFill>
                  <a:schemeClr val="accent3">
                    <a:lumMod val="50000"/>
                  </a:schemeClr>
                </a:solidFill>
                <a:latin typeface="Tw Cen MT Condensed Extra Bold" panose="020B0803020202020204" pitchFamily="34" charset="0"/>
              </a:rPr>
              <a:t>Completed ☑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0A597FC-CD8E-401A-B3B3-88AAEAFFD749}"/>
              </a:ext>
            </a:extLst>
          </p:cNvPr>
          <p:cNvSpPr/>
          <p:nvPr/>
        </p:nvSpPr>
        <p:spPr bwMode="auto">
          <a:xfrm>
            <a:off x="493486" y="899886"/>
            <a:ext cx="2902857" cy="60791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en-IN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CF692E8-923F-4062-96C6-B4EA94ADD162}"/>
              </a:ext>
            </a:extLst>
          </p:cNvPr>
          <p:cNvSpPr/>
          <p:nvPr/>
        </p:nvSpPr>
        <p:spPr bwMode="auto">
          <a:xfrm>
            <a:off x="8465730" y="3165616"/>
            <a:ext cx="2579640" cy="521063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400" dirty="0">
                <a:latin typeface="Tw Cen MT Condensed Extra Bold" panose="020B0803020202020204" pitchFamily="34" charset="0"/>
              </a:rPr>
              <a:t>Link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94BE6BE-60B7-4EC8-994F-18842904C46E}"/>
              </a:ext>
            </a:extLst>
          </p:cNvPr>
          <p:cNvSpPr/>
          <p:nvPr/>
        </p:nvSpPr>
        <p:spPr bwMode="auto">
          <a:xfrm>
            <a:off x="8465730" y="3686679"/>
            <a:ext cx="2579640" cy="231448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en-IN"/>
          </a:p>
        </p:txBody>
      </p:sp>
      <p:pic>
        <p:nvPicPr>
          <p:cNvPr id="16" name="Graphic 15" descr="Table with solid fill">
            <a:hlinkClick r:id="rId3"/>
            <a:extLst>
              <a:ext uri="{FF2B5EF4-FFF2-40B4-BE49-F238E27FC236}">
                <a16:creationId xmlns:a16="http://schemas.microsoft.com/office/drawing/2014/main" id="{8D58347E-5668-4216-88B6-A171F58014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94935" y="3913427"/>
            <a:ext cx="1521230" cy="1521230"/>
          </a:xfrm>
          <a:prstGeom prst="rect">
            <a:avLst/>
          </a:prstGeom>
        </p:spPr>
      </p:pic>
      <p:pic>
        <p:nvPicPr>
          <p:cNvPr id="6" name="Graphic 5" descr="Right pointing backhand index with solid fill">
            <a:extLst>
              <a:ext uri="{FF2B5EF4-FFF2-40B4-BE49-F238E27FC236}">
                <a16:creationId xmlns:a16="http://schemas.microsoft.com/office/drawing/2014/main" id="{61D355D1-9DA3-4D56-8110-29A05947914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4396696">
            <a:off x="9719002" y="4851162"/>
            <a:ext cx="580811" cy="580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7934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25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25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3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6DB0663A-2131-4666-ADBA-58AFF522B340}"/>
              </a:ext>
            </a:extLst>
          </p:cNvPr>
          <p:cNvSpPr/>
          <p:nvPr/>
        </p:nvSpPr>
        <p:spPr>
          <a:xfrm>
            <a:off x="2127107" y="3302456"/>
            <a:ext cx="2379518" cy="242108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E06E38D-4F60-4B0C-81BC-E3F8FE5E0826}"/>
              </a:ext>
            </a:extLst>
          </p:cNvPr>
          <p:cNvSpPr txBox="1"/>
          <p:nvPr/>
        </p:nvSpPr>
        <p:spPr>
          <a:xfrm>
            <a:off x="2182592" y="4082356"/>
            <a:ext cx="226854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 startAt="5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w Cen MT" panose="020B0602020104020603" pitchFamily="34" charset="0"/>
              </a:rPr>
              <a:t>Prepare the action plan on faculty members who have not scheduled Makeup classes for Not held classes.</a:t>
            </a:r>
          </a:p>
        </p:txBody>
      </p:sp>
      <p:sp>
        <p:nvSpPr>
          <p:cNvPr id="2" name="Rectangle: Top Corners Rounded 1">
            <a:extLst>
              <a:ext uri="{FF2B5EF4-FFF2-40B4-BE49-F238E27FC236}">
                <a16:creationId xmlns:a16="http://schemas.microsoft.com/office/drawing/2014/main" id="{E9282C0F-4479-4919-88F8-3D19C9AFCF61}"/>
              </a:ext>
            </a:extLst>
          </p:cNvPr>
          <p:cNvSpPr/>
          <p:nvPr/>
        </p:nvSpPr>
        <p:spPr>
          <a:xfrm>
            <a:off x="1982689" y="2618508"/>
            <a:ext cx="2668354" cy="68394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3" name="Rectangle: Top Corners Rounded 2">
            <a:extLst>
              <a:ext uri="{FF2B5EF4-FFF2-40B4-BE49-F238E27FC236}">
                <a16:creationId xmlns:a16="http://schemas.microsoft.com/office/drawing/2014/main" id="{DB787F02-1216-4710-B374-048DD7E8FC20}"/>
              </a:ext>
            </a:extLst>
          </p:cNvPr>
          <p:cNvSpPr/>
          <p:nvPr/>
        </p:nvSpPr>
        <p:spPr>
          <a:xfrm flipV="1">
            <a:off x="1982689" y="5723539"/>
            <a:ext cx="2668354" cy="68394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A0CA06A-C94F-4A84-9067-0ADB80BF7365}"/>
              </a:ext>
            </a:extLst>
          </p:cNvPr>
          <p:cNvSpPr/>
          <p:nvPr/>
        </p:nvSpPr>
        <p:spPr>
          <a:xfrm>
            <a:off x="2907462" y="1926694"/>
            <a:ext cx="818809" cy="818809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+mn-ea"/>
                <a:cs typeface="+mn-cs"/>
              </a:rPr>
              <a:t>1</a:t>
            </a:r>
          </a:p>
        </p:txBody>
      </p:sp>
      <p:sp>
        <p:nvSpPr>
          <p:cNvPr id="27" name="Rectangle: Top Corners Rounded 26">
            <a:extLst>
              <a:ext uri="{FF2B5EF4-FFF2-40B4-BE49-F238E27FC236}">
                <a16:creationId xmlns:a16="http://schemas.microsoft.com/office/drawing/2014/main" id="{2879DF41-14D8-4619-8C47-9893FBB2BBFB}"/>
              </a:ext>
            </a:extLst>
          </p:cNvPr>
          <p:cNvSpPr/>
          <p:nvPr/>
        </p:nvSpPr>
        <p:spPr>
          <a:xfrm>
            <a:off x="4805172" y="7000009"/>
            <a:ext cx="2668354" cy="68394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28" name="Rectangle: Top Corners Rounded 27">
            <a:extLst>
              <a:ext uri="{FF2B5EF4-FFF2-40B4-BE49-F238E27FC236}">
                <a16:creationId xmlns:a16="http://schemas.microsoft.com/office/drawing/2014/main" id="{3AE8B972-CDDF-446B-A408-D9274556A588}"/>
              </a:ext>
            </a:extLst>
          </p:cNvPr>
          <p:cNvSpPr/>
          <p:nvPr/>
        </p:nvSpPr>
        <p:spPr>
          <a:xfrm flipV="1">
            <a:off x="4805172" y="7683957"/>
            <a:ext cx="2668354" cy="68394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FD1F420A-EC21-4A71-A8AA-52E879CC0392}"/>
              </a:ext>
            </a:extLst>
          </p:cNvPr>
          <p:cNvSpPr/>
          <p:nvPr/>
        </p:nvSpPr>
        <p:spPr>
          <a:xfrm>
            <a:off x="5729944" y="7274552"/>
            <a:ext cx="818809" cy="818809"/>
          </a:xfrm>
          <a:prstGeom prst="ellipse">
            <a:avLst/>
          </a:prstGeom>
          <a:solidFill>
            <a:srgbClr val="FFC00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+mn-ea"/>
                <a:cs typeface="+mn-cs"/>
              </a:rPr>
              <a:t>2</a:t>
            </a:r>
          </a:p>
        </p:txBody>
      </p:sp>
      <p:sp>
        <p:nvSpPr>
          <p:cNvPr id="30" name="Rectangle: Top Corners Rounded 29">
            <a:extLst>
              <a:ext uri="{FF2B5EF4-FFF2-40B4-BE49-F238E27FC236}">
                <a16:creationId xmlns:a16="http://schemas.microsoft.com/office/drawing/2014/main" id="{C9EB5C3A-00E1-4E0B-BF57-8A56A1B76F73}"/>
              </a:ext>
            </a:extLst>
          </p:cNvPr>
          <p:cNvSpPr/>
          <p:nvPr/>
        </p:nvSpPr>
        <p:spPr>
          <a:xfrm>
            <a:off x="7540958" y="7000009"/>
            <a:ext cx="2668354" cy="68394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31" name="Rectangle: Top Corners Rounded 30">
            <a:extLst>
              <a:ext uri="{FF2B5EF4-FFF2-40B4-BE49-F238E27FC236}">
                <a16:creationId xmlns:a16="http://schemas.microsoft.com/office/drawing/2014/main" id="{6DC20D3E-AA34-4F84-A977-67073C48F700}"/>
              </a:ext>
            </a:extLst>
          </p:cNvPr>
          <p:cNvSpPr/>
          <p:nvPr/>
        </p:nvSpPr>
        <p:spPr>
          <a:xfrm flipV="1">
            <a:off x="7540958" y="7683957"/>
            <a:ext cx="2668354" cy="68394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FB92EC7-30D9-4CDE-AE27-A011210AF52C}"/>
              </a:ext>
            </a:extLst>
          </p:cNvPr>
          <p:cNvSpPr/>
          <p:nvPr/>
        </p:nvSpPr>
        <p:spPr>
          <a:xfrm>
            <a:off x="8465730" y="7274552"/>
            <a:ext cx="818809" cy="818809"/>
          </a:xfrm>
          <a:prstGeom prst="ellipse">
            <a:avLst/>
          </a:prstGeom>
          <a:solidFill>
            <a:srgbClr val="FFC00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+mn-ea"/>
                <a:cs typeface="+mn-cs"/>
              </a:rPr>
              <a:t>3</a:t>
            </a:r>
          </a:p>
        </p:txBody>
      </p:sp>
      <p:sp>
        <p:nvSpPr>
          <p:cNvPr id="20" name="Title 14">
            <a:extLst>
              <a:ext uri="{FF2B5EF4-FFF2-40B4-BE49-F238E27FC236}">
                <a16:creationId xmlns:a16="http://schemas.microsoft.com/office/drawing/2014/main" id="{29453E28-F912-494E-970A-E200C4CC8F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Activities Calendar : February,2022</a:t>
            </a:r>
            <a:br>
              <a:rPr lang="en-US" dirty="0"/>
            </a:br>
            <a:r>
              <a:rPr lang="en-US" dirty="0">
                <a:solidFill>
                  <a:srgbClr val="C00000"/>
                </a:solidFill>
              </a:rPr>
              <a:t>Activity Type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5325B5E-0099-4370-B0D3-11974F24DB55}"/>
              </a:ext>
            </a:extLst>
          </p:cNvPr>
          <p:cNvSpPr txBox="1"/>
          <p:nvPr/>
        </p:nvSpPr>
        <p:spPr>
          <a:xfrm>
            <a:off x="2350001" y="5796464"/>
            <a:ext cx="19337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>
                <a:solidFill>
                  <a:schemeClr val="bg1"/>
                </a:solidFill>
                <a:latin typeface="Tw Cen MT Condensed Extra Bold" panose="020B0803020202020204" pitchFamily="34" charset="0"/>
              </a:rPr>
              <a:t>Regular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04E8090-0205-4412-920F-CEC5313FE40B}"/>
              </a:ext>
            </a:extLst>
          </p:cNvPr>
          <p:cNvSpPr txBox="1"/>
          <p:nvPr/>
        </p:nvSpPr>
        <p:spPr>
          <a:xfrm>
            <a:off x="5172484" y="8367904"/>
            <a:ext cx="19337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>
                <a:latin typeface="Tw Cen MT Condensed Extra Bold" panose="020B0803020202020204" pitchFamily="34" charset="0"/>
              </a:rPr>
              <a:t>New Initiative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F6FD90E-B006-4AFF-8212-B41B9CDE8D87}"/>
              </a:ext>
            </a:extLst>
          </p:cNvPr>
          <p:cNvSpPr txBox="1"/>
          <p:nvPr/>
        </p:nvSpPr>
        <p:spPr>
          <a:xfrm>
            <a:off x="7908270" y="8367904"/>
            <a:ext cx="19337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>
                <a:latin typeface="Tw Cen MT Condensed Extra Bold" panose="020B0803020202020204" pitchFamily="34" charset="0"/>
              </a:rPr>
              <a:t>Additional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5BFD954-6827-46BF-9144-9A4722AC2E6F}"/>
              </a:ext>
            </a:extLst>
          </p:cNvPr>
          <p:cNvSpPr txBox="1"/>
          <p:nvPr/>
        </p:nvSpPr>
        <p:spPr>
          <a:xfrm>
            <a:off x="2182592" y="3468969"/>
            <a:ext cx="22685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 pitchFamily="34" charset="0"/>
              </a:rPr>
              <a:t>Activity Name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00486A0-D1C1-4281-BD12-00CE39E98297}"/>
              </a:ext>
            </a:extLst>
          </p:cNvPr>
          <p:cNvSpPr/>
          <p:nvPr/>
        </p:nvSpPr>
        <p:spPr bwMode="auto">
          <a:xfrm>
            <a:off x="4978399" y="3165616"/>
            <a:ext cx="6066971" cy="283555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en-IN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9A3AEEE-79BD-4135-B441-71372E15B117}"/>
              </a:ext>
            </a:extLst>
          </p:cNvPr>
          <p:cNvSpPr/>
          <p:nvPr/>
        </p:nvSpPr>
        <p:spPr bwMode="auto">
          <a:xfrm>
            <a:off x="5228499" y="4061078"/>
            <a:ext cx="2950301" cy="1044625"/>
          </a:xfrm>
          <a:prstGeom prst="roundRect">
            <a:avLst/>
          </a:prstGeom>
          <a:solidFill>
            <a:srgbClr val="404040"/>
          </a:soli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3200" dirty="0">
                <a:solidFill>
                  <a:schemeClr val="bg1"/>
                </a:solidFill>
                <a:latin typeface="Tw Cen MT" panose="020B0602020104020603" pitchFamily="34" charset="0"/>
              </a:rPr>
              <a:t>Status /Remarks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269672CF-8277-41D8-8D19-8840D3B131AB}"/>
              </a:ext>
            </a:extLst>
          </p:cNvPr>
          <p:cNvSpPr/>
          <p:nvPr/>
        </p:nvSpPr>
        <p:spPr bwMode="auto">
          <a:xfrm>
            <a:off x="5228499" y="4061077"/>
            <a:ext cx="2950301" cy="104462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3200" dirty="0">
                <a:solidFill>
                  <a:srgbClr val="C49500"/>
                </a:solidFill>
                <a:latin typeface="Tw Cen MT Condensed Extra Bold" panose="020B0803020202020204" pitchFamily="34" charset="0"/>
              </a:rPr>
              <a:t>Ongoing ▶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0A597FC-CD8E-401A-B3B3-88AAEAFFD749}"/>
              </a:ext>
            </a:extLst>
          </p:cNvPr>
          <p:cNvSpPr/>
          <p:nvPr/>
        </p:nvSpPr>
        <p:spPr bwMode="auto">
          <a:xfrm>
            <a:off x="493486" y="899886"/>
            <a:ext cx="2902857" cy="60791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en-IN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CF692E8-923F-4062-96C6-B4EA94ADD162}"/>
              </a:ext>
            </a:extLst>
          </p:cNvPr>
          <p:cNvSpPr/>
          <p:nvPr/>
        </p:nvSpPr>
        <p:spPr bwMode="auto">
          <a:xfrm>
            <a:off x="8465730" y="3165616"/>
            <a:ext cx="2579640" cy="521063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400" dirty="0">
                <a:latin typeface="Tw Cen MT Condensed Extra Bold" panose="020B0803020202020204" pitchFamily="34" charset="0"/>
              </a:rPr>
              <a:t>Link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94BE6BE-60B7-4EC8-994F-18842904C46E}"/>
              </a:ext>
            </a:extLst>
          </p:cNvPr>
          <p:cNvSpPr/>
          <p:nvPr/>
        </p:nvSpPr>
        <p:spPr bwMode="auto">
          <a:xfrm>
            <a:off x="8465730" y="3686679"/>
            <a:ext cx="2579640" cy="231448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en-IN"/>
          </a:p>
        </p:txBody>
      </p:sp>
      <p:pic>
        <p:nvPicPr>
          <p:cNvPr id="16" name="Graphic 15" descr="Table with solid fill">
            <a:hlinkClick r:id="rId3"/>
            <a:extLst>
              <a:ext uri="{FF2B5EF4-FFF2-40B4-BE49-F238E27FC236}">
                <a16:creationId xmlns:a16="http://schemas.microsoft.com/office/drawing/2014/main" id="{8D58347E-5668-4216-88B6-A171F58014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94935" y="3913427"/>
            <a:ext cx="1521230" cy="1521230"/>
          </a:xfrm>
          <a:prstGeom prst="rect">
            <a:avLst/>
          </a:prstGeom>
        </p:spPr>
      </p:pic>
      <p:pic>
        <p:nvPicPr>
          <p:cNvPr id="6" name="Graphic 5" descr="Right pointing backhand index with solid fill">
            <a:extLst>
              <a:ext uri="{FF2B5EF4-FFF2-40B4-BE49-F238E27FC236}">
                <a16:creationId xmlns:a16="http://schemas.microsoft.com/office/drawing/2014/main" id="{61D355D1-9DA3-4D56-8110-29A05947914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4396696">
            <a:off x="9719002" y="4851162"/>
            <a:ext cx="580811" cy="580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6113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25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25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36" grpId="0" animBg="1"/>
    </p:bldLst>
  </p:timing>
</p:sld>
</file>

<file path=ppt/theme/theme1.xml><?xml version="1.0" encoding="utf-8"?>
<a:theme xmlns:a="http://schemas.openxmlformats.org/drawingml/2006/main" name="AngleLinesVTI">
  <a:themeElements>
    <a:clrScheme name="AnalogousFromRegularSeed_2SEEDS">
      <a:dk1>
        <a:srgbClr val="000000"/>
      </a:dk1>
      <a:lt1>
        <a:srgbClr val="FFFFFF"/>
      </a:lt1>
      <a:dk2>
        <a:srgbClr val="161734"/>
      </a:dk2>
      <a:lt2>
        <a:srgbClr val="F3F3F0"/>
      </a:lt2>
      <a:accent1>
        <a:srgbClr val="3036C4"/>
      </a:accent1>
      <a:accent2>
        <a:srgbClr val="3C81D4"/>
      </a:accent2>
      <a:accent3>
        <a:srgbClr val="753CD4"/>
      </a:accent3>
      <a:accent4>
        <a:srgbClr val="C2882A"/>
      </a:accent4>
      <a:accent5>
        <a:srgbClr val="AEB232"/>
      </a:accent5>
      <a:accent6>
        <a:srgbClr val="7BBE29"/>
      </a:accent6>
      <a:hlink>
        <a:srgbClr val="938F31"/>
      </a:hlink>
      <a:folHlink>
        <a:srgbClr val="7F7F7F"/>
      </a:folHlink>
    </a:clrScheme>
    <a:fontScheme name="Walbaum Light Univers Light">
      <a:majorFont>
        <a:latin typeface="Malgun Gothic"/>
        <a:ea typeface=""/>
        <a:cs typeface=""/>
      </a:majorFont>
      <a:minorFont>
        <a:latin typeface="Malgun Gothic Semi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ngleLinesVTI" id="{BC1FC193-C72F-4761-9899-1105EDF6BAE8}" vid="{64612625-F022-44B7-B9FA-9D26DEDBDC21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5_blank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ustom 4">
      <a:majorFont>
        <a:latin typeface="Tw Cen MT Condensed Extra Bold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000000"/>
        </a:solidFill>
        <a:ln>
          <a:noFill/>
        </a:ln>
        <a:extLst>
          <a:ext uri="{91240B29-F687-4F45-9708-019B960494DF}">
            <a14:hiddenLine xmlns:a14="http://schemas.microsoft.com/office/drawing/2010/main" w="9525">
              <a:solidFill>
                <a:srgbClr val="000000"/>
              </a:solidFill>
              <a:round/>
              <a:headEnd/>
              <a:tailEnd/>
            </a14:hiddenLine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algn="l">
          <a:defRPr/>
        </a:defPPr>
      </a:lstStyle>
    </a:spDef>
  </a:objectDefaults>
  <a:extraClrSchemeLst/>
</a:theme>
</file>

<file path=ppt/theme/theme4.xml><?xml version="1.0" encoding="utf-8"?>
<a:theme xmlns:a="http://schemas.openxmlformats.org/drawingml/2006/main" name="6_blank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ustom 4">
      <a:majorFont>
        <a:latin typeface="Tw Cen MT Condensed Extra Bold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000000"/>
        </a:solidFill>
        <a:ln>
          <a:noFill/>
        </a:ln>
        <a:extLst>
          <a:ext uri="{91240B29-F687-4F45-9708-019B960494DF}">
            <a14:hiddenLine xmlns:a14="http://schemas.microsoft.com/office/drawing/2010/main" w="9525">
              <a:solidFill>
                <a:srgbClr val="000000"/>
              </a:solidFill>
              <a:round/>
              <a:headEnd/>
              <a:tailEnd/>
            </a14:hiddenLine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algn="l">
          <a:defRPr/>
        </a:defPPr>
      </a:lstStyle>
    </a:sp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458</TotalTime>
  <Words>2001</Words>
  <Application>Microsoft Office PowerPoint</Application>
  <PresentationFormat>Widescreen</PresentationFormat>
  <Paragraphs>565</Paragraphs>
  <Slides>54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54</vt:i4>
      </vt:variant>
    </vt:vector>
  </HeadingPairs>
  <TitlesOfParts>
    <vt:vector size="70" baseType="lpstr">
      <vt:lpstr>Malgun Gothic</vt:lpstr>
      <vt:lpstr>Malgun Gothic Semilight</vt:lpstr>
      <vt:lpstr>Arial</vt:lpstr>
      <vt:lpstr>Bahnschrift</vt:lpstr>
      <vt:lpstr>Bembo</vt:lpstr>
      <vt:lpstr>Bodoni MT</vt:lpstr>
      <vt:lpstr>Calibri</vt:lpstr>
      <vt:lpstr>Calibri Light</vt:lpstr>
      <vt:lpstr>Lato Medium</vt:lpstr>
      <vt:lpstr>Times New Roman</vt:lpstr>
      <vt:lpstr>Tw Cen MT</vt:lpstr>
      <vt:lpstr>Tw Cen MT Condensed Extra Bold</vt:lpstr>
      <vt:lpstr>AngleLinesVTI</vt:lpstr>
      <vt:lpstr>Custom Design</vt:lpstr>
      <vt:lpstr>5_blank</vt:lpstr>
      <vt:lpstr>6_blank</vt:lpstr>
      <vt:lpstr>HD MEETING PRESENTATION</vt:lpstr>
      <vt:lpstr>HD MEETING PRESENTATION</vt:lpstr>
      <vt:lpstr>HD MEETING PRESENTATION</vt:lpstr>
      <vt:lpstr>Activities Calendar : February,2022 Activity Type</vt:lpstr>
      <vt:lpstr>Activities Calendar : February,2022 Activity Type</vt:lpstr>
      <vt:lpstr>Activities Calendar : February,2022 Activity Type</vt:lpstr>
      <vt:lpstr>Activities Calendar : February,2022 Activity Type</vt:lpstr>
      <vt:lpstr>Activities Calendar : February,2022 Activity Type</vt:lpstr>
      <vt:lpstr>Activities Calendar : February,2022 Activity Type</vt:lpstr>
      <vt:lpstr>Activities Calendar : February,2022 Activity Type</vt:lpstr>
      <vt:lpstr>Activities Calendar : February,2022 Activity Type</vt:lpstr>
      <vt:lpstr>Activities Calendar : February,2022 Activity Type</vt:lpstr>
      <vt:lpstr>Activities Calendar : February,2022 Activity Type</vt:lpstr>
      <vt:lpstr>Activities Calendar : February,2022 Activity Type</vt:lpstr>
      <vt:lpstr>Activities Calendar : February,2022 Activity Type</vt:lpstr>
      <vt:lpstr>Activities Calendar : February,2022 Activity Type</vt:lpstr>
      <vt:lpstr>Activities Calendar : February,2022 Activity Type</vt:lpstr>
      <vt:lpstr>Activities Calendar : February,2022 Activity Type</vt:lpstr>
      <vt:lpstr>Activities Calendar : February,2022 Activity Type</vt:lpstr>
      <vt:lpstr>Activities Calendar : February,2022 Activity Type</vt:lpstr>
      <vt:lpstr>Activities Calendar : February,2022 Activity Type</vt:lpstr>
      <vt:lpstr>Activities Calendar : February,2022 Activity Type</vt:lpstr>
      <vt:lpstr>Activities Calendar : February,2022 Activity Type</vt:lpstr>
      <vt:lpstr>Activities Calendar : February,2022 Activity Type</vt:lpstr>
      <vt:lpstr>Activities Calendar : February,2022 Activity Type</vt:lpstr>
      <vt:lpstr>Activities Calendar : February,2022 Activity Type</vt:lpstr>
      <vt:lpstr>Activities Calendar : February,2022 Activity Type</vt:lpstr>
      <vt:lpstr>Activities Calendar : February,2022 Activity Type</vt:lpstr>
      <vt:lpstr>Activities Calendar : February,2022 Activity Type</vt:lpstr>
      <vt:lpstr>Activities Calendar : February,2022 Activity Type</vt:lpstr>
      <vt:lpstr>Activities Calendar : February,2022 Activity Type</vt:lpstr>
      <vt:lpstr>Activities Calendar : February,2022 Activity Type</vt:lpstr>
      <vt:lpstr>Activities Calendar : February,2022 Activity Type</vt:lpstr>
      <vt:lpstr>Activities Calendar : March,2022 Activity Type</vt:lpstr>
      <vt:lpstr>Activities Calendar : March,2022 Activity Type</vt:lpstr>
      <vt:lpstr>Activities Calendar : March,2022 Activity Type</vt:lpstr>
      <vt:lpstr>Activities Calendar : March,2022 Activity Type</vt:lpstr>
      <vt:lpstr>Recent Minutes of Meeting</vt:lpstr>
      <vt:lpstr>Recent Minutes of Meeting</vt:lpstr>
      <vt:lpstr>Recent Minutes of Meeting</vt:lpstr>
      <vt:lpstr>Recent Minutes of Meeting</vt:lpstr>
      <vt:lpstr>Recent Minutes of Meeting</vt:lpstr>
      <vt:lpstr>Recent Minutes of Meeting</vt:lpstr>
      <vt:lpstr>Recent Minutes of Meeting</vt:lpstr>
      <vt:lpstr>Recent Minutes of Meeting</vt:lpstr>
      <vt:lpstr>Recent Minutes of Meeting</vt:lpstr>
      <vt:lpstr>Recent Minutes of Meeting</vt:lpstr>
      <vt:lpstr>Recent Minutes of Meeting</vt:lpstr>
      <vt:lpstr>Recent Minutes of Meeting</vt:lpstr>
      <vt:lpstr>Recent Minutes of Meeting</vt:lpstr>
      <vt:lpstr>Outcome Planner Progress</vt:lpstr>
      <vt:lpstr>PowerPoint Presentation</vt:lpstr>
      <vt:lpstr>Issues of discussion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HD MEETING PRESENTATION</dc:title>
  <dc:creator>video recording 1</dc:creator>
  <cp:lastModifiedBy>video recording 1</cp:lastModifiedBy>
  <cp:revision>13</cp:revision>
  <dcterms:created xsi:type="dcterms:W3CDTF">2022-04-27T14:07:28Z</dcterms:created>
  <dcterms:modified xsi:type="dcterms:W3CDTF">2022-04-28T05:07:03Z</dcterms:modified>
</cp:coreProperties>
</file>